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D4D4D"/>
    <a:srgbClr val="080808"/>
    <a:srgbClr val="FFFFFF"/>
    <a:srgbClr val="FF3300"/>
    <a:srgbClr val="CC3300"/>
    <a:srgbClr val="FF5050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2" autoAdjust="0"/>
  </p:normalViewPr>
  <p:slideViewPr>
    <p:cSldViewPr>
      <p:cViewPr>
        <p:scale>
          <a:sx n="100" d="100"/>
          <a:sy n="100" d="100"/>
        </p:scale>
        <p:origin x="-504" y="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EF33C-073C-417C-B923-AF8970EB7243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8A325-4347-43AE-810A-DC2322F7B460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DB1D8-5A16-48CA-A474-1AA8141F6297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01970-5713-4A56-A260-1988375929CE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7B62F-82CB-46EB-A324-27656658A24B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21F0D-74DD-4465-875A-2AC9A06B27A1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4EF17-50A0-4B01-BE0F-58CEC7C43F2F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B22CD-91C2-4DA7-9DB8-930DB3794B50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7AA6F-011F-4292-B636-94C66F9F9833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D2557-5454-4B66-B69C-327B41101726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0B7DC-4693-4E39-A89A-DC98B33AC37F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B88E51-D74C-4996-971B-A5B53F7CAF3A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slide" Target="slide13.xml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.pn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.pn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image" Target="../media/image1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.pn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4.xml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12.xml"/><Relationship Id="rId9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-333375" y="4740275"/>
            <a:ext cx="9477375" cy="2117725"/>
            <a:chOff x="0" y="3154"/>
            <a:chExt cx="5970" cy="1334"/>
          </a:xfrm>
        </p:grpSpPr>
        <p:pic>
          <p:nvPicPr>
            <p:cNvPr id="4108" name="Picture 12" descr="fondo pagina logo italtecnic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48000"/>
            </a:blip>
            <a:srcRect/>
            <a:stretch>
              <a:fillRect/>
            </a:stretch>
          </p:blipFill>
          <p:spPr bwMode="auto">
            <a:xfrm>
              <a:off x="0" y="3154"/>
              <a:ext cx="5760" cy="1166"/>
            </a:xfrm>
            <a:prstGeom prst="rect">
              <a:avLst/>
            </a:prstGeom>
            <a:noFill/>
          </p:spPr>
        </p:pic>
        <p:sp>
          <p:nvSpPr>
            <p:cNvPr id="410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560" y="3984"/>
              <a:ext cx="1410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ru-RU" sz="28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3300">
                          <a:alpha val="37000"/>
                        </a:srgbClr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</a:rPr>
                <a:t>Электронное </a:t>
              </a:r>
            </a:p>
            <a:p>
              <a:pPr algn="ctr"/>
              <a:r>
                <a:rPr lang="ru-RU" sz="28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3300">
                          <a:alpha val="37000"/>
                        </a:srgbClr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</a:rPr>
                <a:t>обучение</a:t>
              </a:r>
            </a:p>
          </p:txBody>
        </p:sp>
      </p:grpSp>
      <p:pic>
        <p:nvPicPr>
          <p:cNvPr id="4111" name="Picture 15" descr="brio-m cop m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524000"/>
            <a:ext cx="3657600" cy="3216275"/>
          </a:xfrm>
          <a:prstGeom prst="rect">
            <a:avLst/>
          </a:prstGeom>
          <a:noFill/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828800" y="762000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dirty="0">
                <a:solidFill>
                  <a:srgbClr val="FF3300"/>
                </a:solidFill>
                <a:latin typeface="Forte" pitchFamily="66" charset="0"/>
              </a:rPr>
              <a:t>Brio </a:t>
            </a:r>
            <a:r>
              <a:rPr lang="it-IT" sz="4000" dirty="0" smtClean="0">
                <a:solidFill>
                  <a:srgbClr val="FF3300"/>
                </a:solidFill>
                <a:latin typeface="Forte" pitchFamily="66" charset="0"/>
              </a:rPr>
              <a:t> </a:t>
            </a:r>
            <a:r>
              <a:rPr lang="it-IT" sz="4000" dirty="0">
                <a:solidFill>
                  <a:srgbClr val="FF3300"/>
                </a:solidFill>
                <a:latin typeface="Forte" pitchFamily="66" charset="0"/>
              </a:rPr>
              <a:t>/ </a:t>
            </a:r>
            <a:r>
              <a:rPr lang="it-IT" sz="4000" dirty="0" smtClean="0">
                <a:solidFill>
                  <a:srgbClr val="FF3300"/>
                </a:solidFill>
                <a:latin typeface="Forte" pitchFamily="66" charset="0"/>
              </a:rPr>
              <a:t>Brio-M</a:t>
            </a:r>
            <a:endParaRPr lang="it-IT" sz="4000" dirty="0">
              <a:solidFill>
                <a:srgbClr val="FF3300"/>
              </a:solidFill>
              <a:latin typeface="Forte" pitchFamily="66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838200" y="4648200"/>
            <a:ext cx="807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 sz="3000" i="1" u="sng">
                <a:solidFill>
                  <a:srgbClr val="4D4D4D"/>
                </a:solidFill>
                <a:latin typeface="Arial Black" pitchFamily="34" charset="0"/>
              </a:rPr>
              <a:t>Руководство</a:t>
            </a:r>
            <a:r>
              <a:rPr lang="en-US" sz="3000" i="1" u="sng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ru-RU" sz="3000" i="1" u="sng">
                <a:solidFill>
                  <a:srgbClr val="4D4D4D"/>
                </a:solidFill>
                <a:latin typeface="Arial Black" pitchFamily="34" charset="0"/>
              </a:rPr>
              <a:t>по эксплуатации и техническому обслуживанию </a:t>
            </a:r>
            <a:endParaRPr lang="it-IT" sz="3000" i="1" u="sng">
              <a:solidFill>
                <a:srgbClr val="4D4D4D"/>
              </a:solidFill>
              <a:latin typeface="Arial Black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001000" y="57150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200" i="1" u="sng">
                <a:solidFill>
                  <a:srgbClr val="4D4D4D"/>
                </a:solidFill>
                <a:latin typeface="Arial Black" pitchFamily="34" charset="0"/>
              </a:rPr>
              <a:t>Rev. 0.0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228600"/>
            <a:ext cx="9144000" cy="6629400"/>
            <a:chOff x="0" y="144"/>
            <a:chExt cx="5760" cy="4176"/>
          </a:xfrm>
        </p:grpSpPr>
        <p:pic>
          <p:nvPicPr>
            <p:cNvPr id="13317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8" y="144"/>
              <a:ext cx="594" cy="589"/>
            </a:xfrm>
            <a:prstGeom prst="rect">
              <a:avLst/>
            </a:prstGeom>
            <a:noFill/>
          </p:spPr>
        </p:pic>
        <p:grpSp>
          <p:nvGrpSpPr>
            <p:cNvPr id="13318" name="Group 6"/>
            <p:cNvGrpSpPr>
              <a:grpSpLocks/>
            </p:cNvGrpSpPr>
            <p:nvPr/>
          </p:nvGrpSpPr>
          <p:grpSpPr bwMode="auto">
            <a:xfrm>
              <a:off x="0" y="3154"/>
              <a:ext cx="5760" cy="1166"/>
              <a:chOff x="0" y="3154"/>
              <a:chExt cx="5760" cy="1166"/>
            </a:xfrm>
          </p:grpSpPr>
          <p:pic>
            <p:nvPicPr>
              <p:cNvPr id="13319" name="Picture 7" descr="fondo pagina logo italtecnica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48000"/>
              </a:blip>
              <a:srcRect/>
              <a:stretch>
                <a:fillRect/>
              </a:stretch>
            </p:blipFill>
            <p:spPr bwMode="auto">
              <a:xfrm>
                <a:off x="0" y="3154"/>
                <a:ext cx="5760" cy="1166"/>
              </a:xfrm>
              <a:prstGeom prst="rect">
                <a:avLst/>
              </a:prstGeom>
              <a:noFill/>
            </p:spPr>
          </p:pic>
          <p:sp>
            <p:nvSpPr>
              <p:cNvPr id="13320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60" y="3984"/>
                <a:ext cx="105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PerspectiveTopLeft"/>
                  <a:lightRig rig="legacyNormal3" dir="r"/>
                </a:scene3d>
                <a:sp3d extrusionH="201600" prstMaterial="legacyMetal">
                  <a:extrusionClr>
                    <a:srgbClr val="FFFFFF"/>
                  </a:extrusionClr>
                </a:sp3d>
              </a:bodyPr>
              <a:lstStyle/>
              <a:p>
                <a:pPr algn="ctr"/>
                <a:r>
                  <a:rPr lang="en-US" sz="2000" kern="10">
                    <a:ln w="9525"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3300">
                            <a:alpha val="37000"/>
                          </a:srgb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  <a:latin typeface="Forte"/>
                  </a:rPr>
                  <a:t>E-Learning</a:t>
                </a:r>
                <a:endParaRPr lang="ru-RU" sz="2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3300">
                          <a:alpha val="37000"/>
                        </a:srgbClr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52400" y="3048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НАСТРОЙКА СТАРТОВОГО ДАВЛЕНИЯ</a:t>
            </a:r>
            <a:endParaRPr lang="it-IT" b="1"/>
          </a:p>
        </p:txBody>
      </p:sp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09675"/>
            <a:ext cx="28003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3124200" y="1143000"/>
            <a:ext cx="63134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Стартовое давление должно быть настроено в </a:t>
            </a:r>
          </a:p>
          <a:p>
            <a:r>
              <a:rPr lang="ru-RU"/>
              <a:t>соответствии с высотой водяного столба на выходе</a:t>
            </a:r>
          </a:p>
          <a:p>
            <a:r>
              <a:rPr lang="ru-RU"/>
              <a:t> из </a:t>
            </a:r>
            <a:r>
              <a:rPr lang="en-US"/>
              <a:t>Brio. </a:t>
            </a:r>
            <a:r>
              <a:rPr lang="ru-RU"/>
              <a:t>Каждый 1 метр водяного столба соответствует </a:t>
            </a:r>
            <a:endParaRPr lang="en-US"/>
          </a:p>
          <a:p>
            <a:r>
              <a:rPr lang="en-US"/>
              <a:t>0.1 </a:t>
            </a:r>
            <a:r>
              <a:rPr lang="ru-RU"/>
              <a:t>бара</a:t>
            </a:r>
            <a:r>
              <a:rPr lang="en-US"/>
              <a:t>. </a:t>
            </a:r>
            <a:r>
              <a:rPr lang="ru-RU"/>
              <a:t>Заводская настройка </a:t>
            </a:r>
            <a:r>
              <a:rPr lang="en-US"/>
              <a:t>1.5 </a:t>
            </a:r>
            <a:r>
              <a:rPr lang="ru-RU"/>
              <a:t>бара позволяет</a:t>
            </a:r>
          </a:p>
          <a:p>
            <a:r>
              <a:rPr lang="ru-RU"/>
              <a:t>использовать </a:t>
            </a:r>
            <a:r>
              <a:rPr lang="en-US"/>
              <a:t> Brio </a:t>
            </a:r>
            <a:r>
              <a:rPr lang="ru-RU"/>
              <a:t>при высоте водяного столба до </a:t>
            </a:r>
          </a:p>
          <a:p>
            <a:r>
              <a:rPr lang="en-US"/>
              <a:t>15 </a:t>
            </a:r>
            <a:r>
              <a:rPr lang="ru-RU"/>
              <a:t>м.</a:t>
            </a:r>
            <a:endParaRPr lang="en-US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276600" y="2895600"/>
            <a:ext cx="5715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/>
              <a:t>Далее приведен оптимальный способ настройки</a:t>
            </a:r>
          </a:p>
          <a:p>
            <a:pPr marL="342900" indent="-342900"/>
            <a:r>
              <a:rPr lang="ru-RU"/>
              <a:t> стартового давления, а именно</a:t>
            </a:r>
            <a:r>
              <a:rPr lang="en-US"/>
              <a:t>:</a:t>
            </a:r>
          </a:p>
          <a:p>
            <a:pPr marL="342900" indent="-342900">
              <a:buFontTx/>
              <a:buAutoNum type="arabicParenR"/>
            </a:pPr>
            <a:r>
              <a:rPr lang="ru-RU"/>
              <a:t>Полностью открутите регулировочный винт </a:t>
            </a:r>
            <a:r>
              <a:rPr lang="en-US"/>
              <a:t> ( “-” </a:t>
            </a:r>
            <a:r>
              <a:rPr lang="ru-RU"/>
              <a:t>направление</a:t>
            </a:r>
            <a:r>
              <a:rPr lang="en-US"/>
              <a:t>)</a:t>
            </a:r>
            <a:r>
              <a:rPr lang="ru-RU"/>
              <a:t>,</a:t>
            </a:r>
            <a:endParaRPr lang="en-US"/>
          </a:p>
          <a:p>
            <a:pPr marL="342900" indent="-342900">
              <a:buFontTx/>
              <a:buAutoNum type="arabicParenR"/>
            </a:pPr>
            <a:r>
              <a:rPr lang="ru-RU"/>
              <a:t>Откройте кран, расположенный выше остальных в системе, и подождите, пока вода полностью не сольется (насос не должен включится),</a:t>
            </a:r>
          </a:p>
          <a:p>
            <a:pPr marL="342900" indent="-342900">
              <a:buFontTx/>
              <a:buAutoNum type="arabicParenR"/>
            </a:pPr>
            <a:r>
              <a:rPr lang="ru-RU"/>
              <a:t>Постепенно поворачивайте винт</a:t>
            </a:r>
            <a:r>
              <a:rPr lang="en-US"/>
              <a:t> </a:t>
            </a:r>
            <a:r>
              <a:rPr lang="ru-RU"/>
              <a:t>по часовой стрелке </a:t>
            </a:r>
            <a:r>
              <a:rPr lang="en-US"/>
              <a:t>( “+” )</a:t>
            </a:r>
            <a:r>
              <a:rPr lang="ru-RU"/>
              <a:t> до того, пока насос не включится.</a:t>
            </a:r>
            <a:r>
              <a:rPr lang="en-US"/>
              <a:t> </a:t>
            </a:r>
          </a:p>
          <a:p>
            <a:pPr marL="342900" indent="-342900">
              <a:buFontTx/>
              <a:buAutoNum type="arabicParenR" startAt="4"/>
            </a:pPr>
            <a:r>
              <a:rPr lang="ru-RU"/>
              <a:t>Проверните регулировочный винт по часовой стрелке </a:t>
            </a:r>
            <a:r>
              <a:rPr lang="en-US"/>
              <a:t>(“+”) </a:t>
            </a:r>
            <a:r>
              <a:rPr lang="ru-RU"/>
              <a:t>еще на  </a:t>
            </a:r>
            <a:r>
              <a:rPr lang="en-US"/>
              <a:t>2-3</a:t>
            </a:r>
            <a:r>
              <a:rPr lang="ru-RU"/>
              <a:t> оборота, что обеспечит в дальнейшем стабильную работу системы.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0" y="228600"/>
            <a:ext cx="9144000" cy="6629400"/>
            <a:chOff x="0" y="144"/>
            <a:chExt cx="5760" cy="4176"/>
          </a:xfrm>
        </p:grpSpPr>
        <p:pic>
          <p:nvPicPr>
            <p:cNvPr id="15365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8" y="144"/>
              <a:ext cx="594" cy="589"/>
            </a:xfrm>
            <a:prstGeom prst="rect">
              <a:avLst/>
            </a:prstGeom>
            <a:noFill/>
          </p:spPr>
        </p:pic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0" y="3154"/>
              <a:ext cx="5760" cy="1166"/>
              <a:chOff x="0" y="3154"/>
              <a:chExt cx="5760" cy="1166"/>
            </a:xfrm>
          </p:grpSpPr>
          <p:pic>
            <p:nvPicPr>
              <p:cNvPr id="15367" name="Picture 7" descr="fondo pagina logo italtecnica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48000"/>
              </a:blip>
              <a:srcRect/>
              <a:stretch>
                <a:fillRect/>
              </a:stretch>
            </p:blipFill>
            <p:spPr bwMode="auto">
              <a:xfrm>
                <a:off x="0" y="3154"/>
                <a:ext cx="5760" cy="1166"/>
              </a:xfrm>
              <a:prstGeom prst="rect">
                <a:avLst/>
              </a:prstGeom>
              <a:noFill/>
            </p:spPr>
          </p:pic>
          <p:sp>
            <p:nvSpPr>
              <p:cNvPr id="15368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60" y="3984"/>
                <a:ext cx="105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PerspectiveTopLeft"/>
                  <a:lightRig rig="legacyNormal3" dir="r"/>
                </a:scene3d>
                <a:sp3d extrusionH="201600" prstMaterial="legacyMetal">
                  <a:extrusionClr>
                    <a:srgbClr val="FFFFFF"/>
                  </a:extrusionClr>
                </a:sp3d>
              </a:bodyPr>
              <a:lstStyle/>
              <a:p>
                <a:pPr algn="ctr"/>
                <a:r>
                  <a:rPr lang="en-US" sz="2000" kern="10">
                    <a:ln w="9525"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3300">
                            <a:alpha val="37000"/>
                          </a:srgb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  <a:latin typeface="Forte"/>
                  </a:rPr>
                  <a:t>E-Learning</a:t>
                </a:r>
                <a:endParaRPr lang="ru-RU" sz="2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3300">
                          <a:alpha val="37000"/>
                        </a:srgbClr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 cstate="print"/>
          <a:srcRect l="10637" r="9584"/>
          <a:stretch>
            <a:fillRect/>
          </a:stretch>
        </p:blipFill>
        <p:spPr bwMode="auto">
          <a:xfrm>
            <a:off x="76200" y="762000"/>
            <a:ext cx="2286000" cy="4419600"/>
          </a:xfrm>
          <a:prstGeom prst="rect">
            <a:avLst/>
          </a:prstGeom>
          <a:noFill/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14600" y="1219200"/>
            <a:ext cx="68770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/>
              <a:t>Когда </a:t>
            </a:r>
            <a:r>
              <a:rPr lang="en-US"/>
              <a:t>Brio </a:t>
            </a:r>
            <a:r>
              <a:rPr lang="ru-RU"/>
              <a:t>работает в системе с глубинным насосом, а обратный клапан, встроенный в насос, протекает и не закрывается плотно, велика вероятность, что труба между насосом и </a:t>
            </a:r>
            <a:r>
              <a:rPr lang="en-US"/>
              <a:t>Brio </a:t>
            </a:r>
            <a:r>
              <a:rPr lang="ru-RU"/>
              <a:t> опустошится в период длительного простоя </a:t>
            </a:r>
            <a:r>
              <a:rPr lang="en-US"/>
              <a:t>(</a:t>
            </a:r>
            <a:r>
              <a:rPr lang="ru-RU"/>
              <a:t>например, в ночное время суток</a:t>
            </a:r>
            <a:r>
              <a:rPr lang="en-US"/>
              <a:t>).</a:t>
            </a:r>
          </a:p>
          <a:p>
            <a:pPr marL="342900" indent="-342900"/>
            <a:r>
              <a:rPr lang="ru-RU"/>
              <a:t>Когда насос заново включится, может произойти  сбой из-за «сухого хода», так как для того, чтобы вода вновь заполнила магистраль, потребуется некоторое время.</a:t>
            </a:r>
            <a:endParaRPr lang="en-US"/>
          </a:p>
          <a:p>
            <a:pPr marL="342900" indent="-342900"/>
            <a:endParaRPr lang="en-US"/>
          </a:p>
          <a:p>
            <a:pPr marL="342900" indent="-342900"/>
            <a:r>
              <a:rPr lang="ru-RU"/>
              <a:t>Решить проблему можно, установив небольшой байпас </a:t>
            </a:r>
            <a:r>
              <a:rPr lang="en-US"/>
              <a:t>(</a:t>
            </a:r>
            <a:r>
              <a:rPr lang="ru-RU"/>
              <a:t>макс</a:t>
            </a:r>
            <a:r>
              <a:rPr lang="en-US"/>
              <a:t>.Ø 6.0</a:t>
            </a:r>
            <a:r>
              <a:rPr lang="ru-RU"/>
              <a:t> мм</a:t>
            </a:r>
            <a:r>
              <a:rPr lang="en-US"/>
              <a:t>) </a:t>
            </a:r>
            <a:r>
              <a:rPr lang="ru-RU"/>
              <a:t>в обход </a:t>
            </a:r>
            <a:r>
              <a:rPr lang="en-US"/>
              <a:t>Brio</a:t>
            </a:r>
            <a:r>
              <a:rPr lang="ru-RU"/>
              <a:t> для того, чтобы предоставить сообщение между трубами до и после </a:t>
            </a:r>
            <a:r>
              <a:rPr lang="en-US"/>
              <a:t>Brio. </a:t>
            </a:r>
            <a:r>
              <a:rPr lang="ru-RU"/>
              <a:t> В случае нарушения герметичности обратного клапана насоса, падение давления  будет определено </a:t>
            </a:r>
            <a:r>
              <a:rPr lang="en-US"/>
              <a:t>Bri</a:t>
            </a:r>
            <a:r>
              <a:rPr lang="ru-RU"/>
              <a:t>о. Устройство автоматически перезапустит насос, а в трубе при этом будет вода.</a:t>
            </a:r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52400" y="3048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СОЗДАНИЕ ОБВОДНОЙ ТРУБЫ (БАЙПАСА)</a:t>
            </a:r>
            <a:endParaRPr lang="it-IT" b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0" y="228600"/>
            <a:ext cx="9144000" cy="6629400"/>
            <a:chOff x="0" y="144"/>
            <a:chExt cx="5760" cy="4176"/>
          </a:xfrm>
        </p:grpSpPr>
        <p:pic>
          <p:nvPicPr>
            <p:cNvPr id="16389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8" y="144"/>
              <a:ext cx="594" cy="589"/>
            </a:xfrm>
            <a:prstGeom prst="rect">
              <a:avLst/>
            </a:prstGeom>
            <a:noFill/>
          </p:spPr>
        </p:pic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0" y="3154"/>
              <a:ext cx="5760" cy="1166"/>
              <a:chOff x="0" y="3154"/>
              <a:chExt cx="5760" cy="1166"/>
            </a:xfrm>
          </p:grpSpPr>
          <p:pic>
            <p:nvPicPr>
              <p:cNvPr id="16391" name="Picture 7" descr="fondo pagina logo italtecnica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48000"/>
              </a:blip>
              <a:srcRect/>
              <a:stretch>
                <a:fillRect/>
              </a:stretch>
            </p:blipFill>
            <p:spPr bwMode="auto">
              <a:xfrm>
                <a:off x="0" y="3154"/>
                <a:ext cx="5760" cy="1166"/>
              </a:xfrm>
              <a:prstGeom prst="rect">
                <a:avLst/>
              </a:prstGeom>
              <a:noFill/>
            </p:spPr>
          </p:pic>
          <p:sp>
            <p:nvSpPr>
              <p:cNvPr id="16392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60" y="3984"/>
                <a:ext cx="105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PerspectiveTopLeft"/>
                  <a:lightRig rig="legacyNormal3" dir="r"/>
                </a:scene3d>
                <a:sp3d extrusionH="201600" prstMaterial="legacyMetal">
                  <a:extrusionClr>
                    <a:srgbClr val="FFFFFF"/>
                  </a:extrusionClr>
                </a:sp3d>
              </a:bodyPr>
              <a:lstStyle/>
              <a:p>
                <a:pPr algn="ctr"/>
                <a:r>
                  <a:rPr lang="en-US" sz="2000" kern="10">
                    <a:ln w="9525"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3300">
                            <a:alpha val="37000"/>
                          </a:srgb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  <a:latin typeface="Forte"/>
                  </a:rPr>
                  <a:t>E-Learning</a:t>
                </a:r>
                <a:endParaRPr lang="ru-RU" sz="2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3300">
                          <a:alpha val="37000"/>
                        </a:srgbClr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52400" y="2286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ЗАМЕНА ЭЛЕКТРОННОЙ ПЛАТЫ</a:t>
            </a:r>
            <a:endParaRPr lang="it-IT" b="1"/>
          </a:p>
        </p:txBody>
      </p:sp>
      <p:pic>
        <p:nvPicPr>
          <p:cNvPr id="16399" name="Picture 15" descr="DSCN4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685800"/>
            <a:ext cx="14287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28600" y="685800"/>
            <a:ext cx="594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Снимите крышку корпуса, отсоедините электрические кабели и удалите защитную крышку платы, открутив два крепежных винта.</a:t>
            </a:r>
            <a:endParaRPr lang="it-IT" sz="1400"/>
          </a:p>
        </p:txBody>
      </p:sp>
      <p:pic>
        <p:nvPicPr>
          <p:cNvPr id="16401" name="Picture 17" descr="DSCN40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8288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8" descr="DSCN40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371600"/>
            <a:ext cx="1303338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2133600" y="1828800"/>
            <a:ext cx="510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Отсоедините разъем от реле давления и удалите электронную плату, открутив крепежные болты</a:t>
            </a:r>
            <a:r>
              <a:rPr lang="en-US" sz="1400"/>
              <a:t>.</a:t>
            </a:r>
            <a:endParaRPr lang="it-IT" sz="1400"/>
          </a:p>
        </p:txBody>
      </p:sp>
      <p:pic>
        <p:nvPicPr>
          <p:cNvPr id="16404" name="Picture 20" descr="DSCN40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25908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2514600" y="2590800"/>
            <a:ext cx="4876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/>
              <a:t>Установите новую электронную  плату и закрепите ее двумя болтами, затем снова подсоедините разъем на реле давления.</a:t>
            </a:r>
            <a:endParaRPr lang="it-IT" sz="1400"/>
          </a:p>
        </p:txBody>
      </p:sp>
      <p:pic>
        <p:nvPicPr>
          <p:cNvPr id="16407" name="Picture 23" descr="DSCN40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3576638"/>
            <a:ext cx="12493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2" descr="DSCN40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9200" y="3886200"/>
            <a:ext cx="1174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438400" y="3962400"/>
            <a:ext cx="4876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Установите заново защитную крышку платы и кнопку </a:t>
            </a:r>
            <a:r>
              <a:rPr lang="en-US" sz="1400"/>
              <a:t>RESET.</a:t>
            </a:r>
            <a:r>
              <a:rPr lang="ru-RU" sz="1400"/>
              <a:t> Подсоедините электрические кабели и закройте крышку корпуса устройства.</a:t>
            </a:r>
            <a:endParaRPr lang="it-IT" sz="1400"/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2667000" y="502920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</a:rPr>
              <a:t>ОЧЕНЬ ВАЖНО</a:t>
            </a:r>
            <a:r>
              <a:rPr lang="it-IT" b="1">
                <a:solidFill>
                  <a:srgbClr val="FF3300"/>
                </a:solidFill>
              </a:rPr>
              <a:t>!!!</a:t>
            </a:r>
            <a:r>
              <a:rPr lang="ru-RU" b="1">
                <a:solidFill>
                  <a:srgbClr val="FF3300"/>
                </a:solidFill>
              </a:rPr>
              <a:t> ВЫПОЛНИТЕ КАЛИБРОВКУ ДАТЧИКА ПОТОКА!</a:t>
            </a:r>
            <a:endParaRPr lang="it-IT" b="1">
              <a:solidFill>
                <a:srgbClr val="FF3300"/>
              </a:solidFill>
            </a:endParaRPr>
          </a:p>
        </p:txBody>
      </p:sp>
      <p:sp>
        <p:nvSpPr>
          <p:cNvPr id="16410" name="AutoShape 2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495800" y="54102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228600"/>
            <a:ext cx="9144000" cy="6629400"/>
            <a:chOff x="0" y="144"/>
            <a:chExt cx="5760" cy="4176"/>
          </a:xfrm>
        </p:grpSpPr>
        <p:pic>
          <p:nvPicPr>
            <p:cNvPr id="18435" name="Picture 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8" y="144"/>
              <a:ext cx="594" cy="589"/>
            </a:xfrm>
            <a:prstGeom prst="rect">
              <a:avLst/>
            </a:prstGeom>
            <a:noFill/>
          </p:spPr>
        </p:pic>
        <p:grpSp>
          <p:nvGrpSpPr>
            <p:cNvPr id="18436" name="Group 4"/>
            <p:cNvGrpSpPr>
              <a:grpSpLocks/>
            </p:cNvGrpSpPr>
            <p:nvPr/>
          </p:nvGrpSpPr>
          <p:grpSpPr bwMode="auto">
            <a:xfrm>
              <a:off x="0" y="3154"/>
              <a:ext cx="5760" cy="1166"/>
              <a:chOff x="0" y="3154"/>
              <a:chExt cx="5760" cy="1166"/>
            </a:xfrm>
          </p:grpSpPr>
          <p:pic>
            <p:nvPicPr>
              <p:cNvPr id="18437" name="Picture 5" descr="fondo pagina logo italtecnica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48000"/>
              </a:blip>
              <a:srcRect/>
              <a:stretch>
                <a:fillRect/>
              </a:stretch>
            </p:blipFill>
            <p:spPr bwMode="auto">
              <a:xfrm>
                <a:off x="0" y="3154"/>
                <a:ext cx="5760" cy="1166"/>
              </a:xfrm>
              <a:prstGeom prst="rect">
                <a:avLst/>
              </a:prstGeom>
              <a:noFill/>
            </p:spPr>
          </p:pic>
          <p:sp>
            <p:nvSpPr>
              <p:cNvPr id="18438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60" y="3984"/>
                <a:ext cx="105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PerspectiveTopLeft"/>
                  <a:lightRig rig="legacyNormal3" dir="r"/>
                </a:scene3d>
                <a:sp3d extrusionH="201600" prstMaterial="legacyMetal">
                  <a:extrusionClr>
                    <a:srgbClr val="FFFFFF"/>
                  </a:extrusionClr>
                </a:sp3d>
              </a:bodyPr>
              <a:lstStyle/>
              <a:p>
                <a:pPr algn="ctr"/>
                <a:r>
                  <a:rPr lang="en-US" sz="2000" kern="10">
                    <a:ln w="9525"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3300">
                            <a:alpha val="37000"/>
                          </a:srgb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  <a:latin typeface="Forte"/>
                  </a:rPr>
                  <a:t>E-Learning</a:t>
                </a:r>
                <a:endParaRPr lang="ru-RU" sz="2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3300">
                          <a:alpha val="37000"/>
                        </a:srgbClr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52400" y="2286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КАЛИБРОВКА ДАТЧИКА ПОТОКА</a:t>
            </a:r>
            <a:endParaRPr lang="it-IT" b="1"/>
          </a:p>
        </p:txBody>
      </p:sp>
      <p:pic>
        <p:nvPicPr>
          <p:cNvPr id="18449" name="Picture 17" descr="IMG_0508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457200" y="990600"/>
            <a:ext cx="1647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IMG_0506"/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 t="28166" r="22714"/>
          <a:stretch>
            <a:fillRect/>
          </a:stretch>
        </p:blipFill>
        <p:spPr bwMode="auto">
          <a:xfrm>
            <a:off x="152400" y="762000"/>
            <a:ext cx="11430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2209800" y="1066800"/>
            <a:ext cx="5867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Удерживая кнопку </a:t>
            </a:r>
            <a:r>
              <a:rPr lang="en-US" sz="1400"/>
              <a:t>RESET</a:t>
            </a:r>
            <a:r>
              <a:rPr lang="ru-RU" sz="1400"/>
              <a:t>, включите устройство в розетку. Когда обе лампочки: </a:t>
            </a:r>
            <a:r>
              <a:rPr lang="en-US" sz="1400"/>
              <a:t> </a:t>
            </a:r>
            <a:r>
              <a:rPr lang="ru-RU" sz="1400"/>
              <a:t>красная и зеленая – будут гореть, отпустите кнопку </a:t>
            </a:r>
            <a:r>
              <a:rPr lang="en-US" sz="1400"/>
              <a:t>RESET.</a:t>
            </a:r>
            <a:endParaRPr lang="it-IT" sz="1400"/>
          </a:p>
        </p:txBody>
      </p:sp>
      <p:pic>
        <p:nvPicPr>
          <p:cNvPr id="18453" name="Picture 21" descr="IMG_0508"/>
          <p:cNvPicPr>
            <a:picLocks noChangeAspect="1" noChangeArrowheads="1"/>
          </p:cNvPicPr>
          <p:nvPr/>
        </p:nvPicPr>
        <p:blipFill>
          <a:blip r:embed="rId7" cstate="print">
            <a:lum bright="6000"/>
          </a:blip>
          <a:srcRect/>
          <a:stretch>
            <a:fillRect/>
          </a:stretch>
        </p:blipFill>
        <p:spPr bwMode="auto">
          <a:xfrm>
            <a:off x="7239000" y="2286000"/>
            <a:ext cx="17494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AutoShape 20"/>
          <p:cNvSpPr>
            <a:spLocks noChangeArrowheads="1"/>
          </p:cNvSpPr>
          <p:nvPr/>
        </p:nvSpPr>
        <p:spPr bwMode="auto">
          <a:xfrm rot="15630026">
            <a:off x="7157244" y="3226594"/>
            <a:ext cx="120650" cy="566738"/>
          </a:xfrm>
          <a:prstGeom prst="downArrow">
            <a:avLst>
              <a:gd name="adj1" fmla="val 50000"/>
              <a:gd name="adj2" fmla="val 11743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2286000" y="2286000"/>
            <a:ext cx="4876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/>
              <a:t>Убедитесь, что обратный клапан закрыт (нет потока) и нажмите кнопку </a:t>
            </a:r>
            <a:r>
              <a:rPr lang="en-US" sz="1400"/>
              <a:t>RESET</a:t>
            </a:r>
            <a:r>
              <a:rPr lang="ru-RU" sz="1400"/>
              <a:t> для автоматической перезагрузки датчика потока до нулевого значения</a:t>
            </a:r>
            <a:r>
              <a:rPr lang="en-US" sz="1400"/>
              <a:t>.</a:t>
            </a:r>
            <a:endParaRPr lang="it-IT" sz="1400"/>
          </a:p>
        </p:txBody>
      </p:sp>
      <p:pic>
        <p:nvPicPr>
          <p:cNvPr id="18455" name="Picture 23" descr="IMG_05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657600"/>
            <a:ext cx="16002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24" descr="IMG_05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3200400"/>
            <a:ext cx="10985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209800" y="4114800"/>
            <a:ext cx="487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Убедитесь, что устройство работает штатно. Для этого закройте все источники потребления и подождите, пока насос выключится</a:t>
            </a:r>
            <a:r>
              <a:rPr lang="en-US" sz="1400"/>
              <a:t>.</a:t>
            </a:r>
            <a:r>
              <a:rPr lang="ru-RU" sz="1400"/>
              <a:t> Если это не произойдет , тогда заново повторите вышеуказанные  действия.</a:t>
            </a:r>
            <a:endParaRPr lang="it-IT" sz="1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0" y="228600"/>
            <a:ext cx="9144000" cy="6629400"/>
            <a:chOff x="0" y="144"/>
            <a:chExt cx="5760" cy="4176"/>
          </a:xfrm>
        </p:grpSpPr>
        <p:pic>
          <p:nvPicPr>
            <p:cNvPr id="19461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8" y="144"/>
              <a:ext cx="594" cy="589"/>
            </a:xfrm>
            <a:prstGeom prst="rect">
              <a:avLst/>
            </a:prstGeom>
            <a:noFill/>
          </p:spPr>
        </p:pic>
        <p:grpSp>
          <p:nvGrpSpPr>
            <p:cNvPr id="19462" name="Group 6"/>
            <p:cNvGrpSpPr>
              <a:grpSpLocks/>
            </p:cNvGrpSpPr>
            <p:nvPr/>
          </p:nvGrpSpPr>
          <p:grpSpPr bwMode="auto">
            <a:xfrm>
              <a:off x="0" y="3154"/>
              <a:ext cx="5760" cy="1166"/>
              <a:chOff x="0" y="3154"/>
              <a:chExt cx="5760" cy="1166"/>
            </a:xfrm>
          </p:grpSpPr>
          <p:pic>
            <p:nvPicPr>
              <p:cNvPr id="19463" name="Picture 7" descr="fondo pagina logo italtecnica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48000"/>
              </a:blip>
              <a:srcRect/>
              <a:stretch>
                <a:fillRect/>
              </a:stretch>
            </p:blipFill>
            <p:spPr bwMode="auto">
              <a:xfrm>
                <a:off x="0" y="3154"/>
                <a:ext cx="5760" cy="1166"/>
              </a:xfrm>
              <a:prstGeom prst="rect">
                <a:avLst/>
              </a:prstGeom>
              <a:noFill/>
            </p:spPr>
          </p:pic>
          <p:sp>
            <p:nvSpPr>
              <p:cNvPr id="19464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60" y="3984"/>
                <a:ext cx="105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PerspectiveTopLeft"/>
                  <a:lightRig rig="legacyNormal3" dir="r"/>
                </a:scene3d>
                <a:sp3d extrusionH="201600" prstMaterial="legacyMetal">
                  <a:extrusionClr>
                    <a:srgbClr val="FFFFFF"/>
                  </a:extrusionClr>
                </a:sp3d>
              </a:bodyPr>
              <a:lstStyle/>
              <a:p>
                <a:pPr algn="ctr"/>
                <a:r>
                  <a:rPr lang="en-US" sz="2000" kern="10">
                    <a:ln w="9525"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3300">
                            <a:alpha val="37000"/>
                          </a:srgb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  <a:latin typeface="Forte"/>
                  </a:rPr>
                  <a:t>E-Learning</a:t>
                </a:r>
                <a:endParaRPr lang="ru-RU" sz="2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3300">
                          <a:alpha val="37000"/>
                        </a:srgbClr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04800" y="5334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Насос не выключается</a:t>
            </a:r>
            <a:endParaRPr lang="en-US" sz="2400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28600" y="1219200"/>
            <a:ext cx="73152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sz="1600"/>
              <a:t>Не производилась калибровка датчика потока</a:t>
            </a:r>
            <a:r>
              <a:rPr lang="en-US" sz="1600"/>
              <a:t>.</a:t>
            </a:r>
            <a:r>
              <a:rPr lang="ru-RU" sz="1600"/>
              <a:t> Выполните автоматическую калибровку</a:t>
            </a:r>
            <a:endParaRPr lang="en-US" sz="160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 </a:t>
            </a:r>
            <a:r>
              <a:rPr lang="ru-RU" sz="1600"/>
              <a:t>Обратный клапан покрыт грязью или засорен. Следует его почистить</a:t>
            </a:r>
            <a:r>
              <a:rPr lang="en-US" sz="1600"/>
              <a:t>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 </a:t>
            </a:r>
            <a:r>
              <a:rPr lang="ru-RU" sz="1600"/>
              <a:t>В системе есть серьезные нарушения герметичности. Проверьте систему.</a:t>
            </a:r>
            <a:endParaRPr lang="en-US" sz="160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 </a:t>
            </a:r>
            <a:r>
              <a:rPr lang="ru-RU" sz="1600"/>
              <a:t>Возможно, обратный клапан был установлен непосредственно до или после </a:t>
            </a:r>
            <a:r>
              <a:rPr lang="en-US" sz="1600"/>
              <a:t>Brio. </a:t>
            </a:r>
            <a:r>
              <a:rPr lang="ru-RU" sz="1600"/>
              <a:t>Обратный клапан следует удалить. См.здесь.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/>
              <a:t>Проверьте, не заблокирована ли кнопка</a:t>
            </a:r>
            <a:r>
              <a:rPr lang="en-US" sz="1600"/>
              <a:t> RESET.</a:t>
            </a:r>
            <a:r>
              <a:rPr lang="ru-RU" sz="1600"/>
              <a:t> </a:t>
            </a:r>
            <a:endParaRPr lang="en-US" sz="1600"/>
          </a:p>
          <a:p>
            <a:pPr>
              <a:spcBef>
                <a:spcPct val="50000"/>
              </a:spcBef>
            </a:pPr>
            <a:r>
              <a:rPr lang="en-US" sz="1600"/>
              <a:t>- </a:t>
            </a:r>
            <a:r>
              <a:rPr lang="ru-RU" sz="1600"/>
              <a:t>Проверьте электронную плату на наличие неполадок (при необходимости замените плату, следуя данной процедуре</a:t>
            </a:r>
            <a:r>
              <a:rPr lang="en-US" sz="1600"/>
              <a:t>)</a:t>
            </a:r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9467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00400" y="1524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15200" y="19812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AutoShape 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172200" y="3200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AutoShape 1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477000" y="4191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9472" name="Picture 16" descr="You can figure out what is wrong with your onsite wastewater system / septic tank syste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3810000"/>
            <a:ext cx="1270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0" y="228600"/>
            <a:ext cx="9144000" cy="6629400"/>
            <a:chOff x="0" y="144"/>
            <a:chExt cx="5760" cy="4176"/>
          </a:xfrm>
        </p:grpSpPr>
        <p:pic>
          <p:nvPicPr>
            <p:cNvPr id="20485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8" y="144"/>
              <a:ext cx="594" cy="589"/>
            </a:xfrm>
            <a:prstGeom prst="rect">
              <a:avLst/>
            </a:prstGeom>
            <a:noFill/>
          </p:spPr>
        </p:pic>
        <p:grpSp>
          <p:nvGrpSpPr>
            <p:cNvPr id="20486" name="Group 6"/>
            <p:cNvGrpSpPr>
              <a:grpSpLocks/>
            </p:cNvGrpSpPr>
            <p:nvPr/>
          </p:nvGrpSpPr>
          <p:grpSpPr bwMode="auto">
            <a:xfrm>
              <a:off x="0" y="3154"/>
              <a:ext cx="5760" cy="1166"/>
              <a:chOff x="0" y="3154"/>
              <a:chExt cx="5760" cy="1166"/>
            </a:xfrm>
          </p:grpSpPr>
          <p:pic>
            <p:nvPicPr>
              <p:cNvPr id="20487" name="Picture 7" descr="fondo pagina logo italtecnica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48000"/>
              </a:blip>
              <a:srcRect/>
              <a:stretch>
                <a:fillRect/>
              </a:stretch>
            </p:blipFill>
            <p:spPr bwMode="auto">
              <a:xfrm>
                <a:off x="0" y="3154"/>
                <a:ext cx="5760" cy="1166"/>
              </a:xfrm>
              <a:prstGeom prst="rect">
                <a:avLst/>
              </a:prstGeom>
              <a:noFill/>
            </p:spPr>
          </p:pic>
          <p:sp>
            <p:nvSpPr>
              <p:cNvPr id="20488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60" y="3984"/>
                <a:ext cx="105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PerspectiveTopLeft"/>
                  <a:lightRig rig="legacyNormal3" dir="r"/>
                </a:scene3d>
                <a:sp3d extrusionH="201600" prstMaterial="legacyMetal">
                  <a:extrusionClr>
                    <a:srgbClr val="FFFFFF"/>
                  </a:extrusionClr>
                </a:sp3d>
              </a:bodyPr>
              <a:lstStyle/>
              <a:p>
                <a:pPr algn="ctr"/>
                <a:r>
                  <a:rPr lang="en-US" sz="2000" kern="10">
                    <a:ln w="9525"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3300">
                            <a:alpha val="37000"/>
                          </a:srgb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  <a:latin typeface="Forte"/>
                  </a:rPr>
                  <a:t>E-Learning</a:t>
                </a:r>
                <a:endParaRPr lang="ru-RU" sz="2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3300">
                          <a:alpha val="37000"/>
                        </a:srgbClr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04800" y="533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Другие нарушения работы системы</a:t>
            </a:r>
            <a:r>
              <a:rPr lang="en-US" sz="2400"/>
              <a:t>: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0" y="1219200"/>
            <a:ext cx="86868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1) </a:t>
            </a:r>
            <a:r>
              <a:rPr lang="ru-RU" sz="1600"/>
              <a:t>НАСОС ПОСТОЯННО ВЫКЛЮЧАЕТСЯ И СРАЗУ ЖЕ ПЕРЕЗАПУСКАЕТСЯ</a:t>
            </a:r>
            <a:endParaRPr lang="en-US" sz="1600"/>
          </a:p>
          <a:p>
            <a:pPr>
              <a:spcBef>
                <a:spcPct val="50000"/>
              </a:spcBef>
            </a:pPr>
            <a:r>
              <a:rPr lang="ru-RU" sz="1600"/>
              <a:t>Или</a:t>
            </a:r>
          </a:p>
          <a:p>
            <a:pPr>
              <a:spcBef>
                <a:spcPct val="50000"/>
              </a:spcBef>
            </a:pPr>
            <a:r>
              <a:rPr lang="en-US" sz="1600"/>
              <a:t>2) </a:t>
            </a:r>
            <a:r>
              <a:rPr lang="ru-RU" sz="1600"/>
              <a:t>ИНОГДА НАСОС ВКЛЮЧАЕТСЯ, ДАЖЕ ЕСЛИ НА ВСАСЫВАНИИ НЕТ ВОДЫ.</a:t>
            </a:r>
            <a:endParaRPr lang="en-US" sz="1600"/>
          </a:p>
          <a:p>
            <a:pPr>
              <a:spcBef>
                <a:spcPct val="50000"/>
              </a:spcBef>
            </a:pPr>
            <a:r>
              <a:rPr lang="en-US" sz="1600"/>
              <a:t>	</a:t>
            </a:r>
          </a:p>
          <a:p>
            <a:pPr>
              <a:spcBef>
                <a:spcPct val="50000"/>
              </a:spcBef>
            </a:pPr>
            <a:r>
              <a:rPr lang="en-US" sz="1600"/>
              <a:t>    - </a:t>
            </a:r>
            <a:r>
              <a:rPr lang="ru-RU" sz="1600"/>
              <a:t>проверьте, не нарушена ли герметичность в системе</a:t>
            </a:r>
            <a:r>
              <a:rPr lang="en-US" sz="1600"/>
              <a:t>.</a:t>
            </a:r>
            <a:r>
              <a:rPr lang="ru-RU" sz="1600"/>
              <a:t> </a:t>
            </a:r>
            <a:endParaRPr lang="en-US" sz="1600"/>
          </a:p>
          <a:p>
            <a:pPr>
              <a:spcBef>
                <a:spcPct val="50000"/>
              </a:spcBef>
            </a:pPr>
            <a:r>
              <a:rPr lang="en-US" sz="1600"/>
              <a:t>    - </a:t>
            </a:r>
            <a:r>
              <a:rPr lang="ru-RU" sz="1600"/>
              <a:t>установите после </a:t>
            </a:r>
            <a:r>
              <a:rPr lang="en-US" sz="1600"/>
              <a:t>Brio </a:t>
            </a:r>
            <a:r>
              <a:rPr lang="ru-RU" sz="1600"/>
              <a:t> гидроаккумулятор  </a:t>
            </a:r>
          </a:p>
          <a:p>
            <a:pPr>
              <a:spcBef>
                <a:spcPct val="50000"/>
              </a:spcBef>
            </a:pPr>
            <a:r>
              <a:rPr lang="ru-RU" sz="1600"/>
              <a:t>небольшого объема.</a:t>
            </a: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</p:txBody>
      </p:sp>
      <p:pic>
        <p:nvPicPr>
          <p:cNvPr id="20491" name="Picture 11" descr="brio con vaset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895600"/>
            <a:ext cx="3733800" cy="26177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0" y="228600"/>
            <a:ext cx="9144000" cy="6629400"/>
            <a:chOff x="0" y="144"/>
            <a:chExt cx="5760" cy="4176"/>
          </a:xfrm>
        </p:grpSpPr>
        <p:pic>
          <p:nvPicPr>
            <p:cNvPr id="21509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8" y="144"/>
              <a:ext cx="594" cy="589"/>
            </a:xfrm>
            <a:prstGeom prst="rect">
              <a:avLst/>
            </a:prstGeom>
            <a:noFill/>
          </p:spPr>
        </p:pic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0" y="3154"/>
              <a:ext cx="5760" cy="1166"/>
              <a:chOff x="0" y="3154"/>
              <a:chExt cx="5760" cy="1166"/>
            </a:xfrm>
          </p:grpSpPr>
          <p:pic>
            <p:nvPicPr>
              <p:cNvPr id="21511" name="Picture 7" descr="fondo pagina logo italtecnica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48000"/>
              </a:blip>
              <a:srcRect/>
              <a:stretch>
                <a:fillRect/>
              </a:stretch>
            </p:blipFill>
            <p:spPr bwMode="auto">
              <a:xfrm>
                <a:off x="0" y="3154"/>
                <a:ext cx="5760" cy="1166"/>
              </a:xfrm>
              <a:prstGeom prst="rect">
                <a:avLst/>
              </a:prstGeom>
              <a:noFill/>
            </p:spPr>
          </p:pic>
          <p:sp>
            <p:nvSpPr>
              <p:cNvPr id="21512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60" y="3984"/>
                <a:ext cx="105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PerspectiveTopLeft"/>
                  <a:lightRig rig="legacyNormal3" dir="r"/>
                </a:scene3d>
                <a:sp3d extrusionH="201600" prstMaterial="legacyMetal">
                  <a:extrusionClr>
                    <a:srgbClr val="FFFFFF"/>
                  </a:extrusionClr>
                </a:sp3d>
              </a:bodyPr>
              <a:lstStyle/>
              <a:p>
                <a:pPr algn="ctr"/>
                <a:r>
                  <a:rPr lang="en-US" sz="2000" kern="10">
                    <a:ln w="9525"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3300">
                            <a:alpha val="37000"/>
                          </a:srgb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  <a:latin typeface="Forte"/>
                  </a:rPr>
                  <a:t>E-Learning</a:t>
                </a:r>
                <a:endParaRPr lang="ru-RU" sz="2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3300">
                          <a:alpha val="37000"/>
                        </a:srgbClr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52400" y="2286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ОЧИСТКА ОБРАТНОГО КЛАПАНА</a:t>
            </a:r>
            <a:endParaRPr lang="en-US" b="1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52400" y="685800"/>
            <a:ext cx="3505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Обратный клапан не закрывается полностью при наличии загрязнения  на его уплотнении. Это может привести к тому, что насос не будет выключаться. В таком случае обратный клапан можно почистить следующим образом</a:t>
            </a:r>
            <a:r>
              <a:rPr lang="en-US" sz="1400"/>
              <a:t>: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6200" y="2362200"/>
            <a:ext cx="647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1)</a:t>
            </a:r>
            <a:r>
              <a:rPr lang="ru-RU" sz="1600"/>
              <a:t> Попытайтесь сдвинуть обратный клапан пальцем, нажмите и отпустите клапан, чтобы удалить камни и т.п. мусор </a:t>
            </a:r>
            <a:r>
              <a:rPr lang="en-US" sz="1600"/>
              <a:t>.</a:t>
            </a:r>
          </a:p>
        </p:txBody>
      </p:sp>
      <p:pic>
        <p:nvPicPr>
          <p:cNvPr id="21516" name="Picture 12" descr="Fraschetti 11"/>
          <p:cNvPicPr>
            <a:picLocks noChangeAspect="1" noChangeArrowheads="1"/>
          </p:cNvPicPr>
          <p:nvPr/>
        </p:nvPicPr>
        <p:blipFill>
          <a:blip r:embed="rId5" cstate="print"/>
          <a:srcRect t="11539"/>
          <a:stretch>
            <a:fillRect/>
          </a:stretch>
        </p:blipFill>
        <p:spPr bwMode="auto">
          <a:xfrm>
            <a:off x="4038600" y="304800"/>
            <a:ext cx="1724025" cy="1752600"/>
          </a:xfrm>
          <a:prstGeom prst="rect">
            <a:avLst/>
          </a:prstGeom>
          <a:noFill/>
        </p:spPr>
      </p:pic>
      <p:pic>
        <p:nvPicPr>
          <p:cNvPr id="21517" name="Picture 13" descr="MTM11_1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04800"/>
            <a:ext cx="1589088" cy="1752600"/>
          </a:xfrm>
          <a:prstGeom prst="rect">
            <a:avLst/>
          </a:prstGeom>
          <a:noFill/>
        </p:spPr>
      </p:pic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819400" y="4267200"/>
            <a:ext cx="541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2)</a:t>
            </a:r>
            <a:r>
              <a:rPr lang="ru-RU" sz="1600"/>
              <a:t>Почистите клапан сжатым воздухом в направлении от входного отверстия к выходному.</a:t>
            </a:r>
            <a:endParaRPr lang="en-US" sz="1600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676400" y="5257800"/>
            <a:ext cx="7467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3)</a:t>
            </a:r>
            <a:r>
              <a:rPr lang="ru-RU" sz="1600"/>
              <a:t>Если предыдущие действия не решили проблему, разберите обратный клапан.</a:t>
            </a:r>
            <a:endParaRPr lang="en-US" sz="1600"/>
          </a:p>
        </p:txBody>
      </p:sp>
      <p:sp>
        <p:nvSpPr>
          <p:cNvPr id="2152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90800" y="5638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521" name="Picture 17" descr="Immagine 0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2209800"/>
            <a:ext cx="1752600" cy="1717675"/>
          </a:xfrm>
          <a:prstGeom prst="rect">
            <a:avLst/>
          </a:prstGeom>
          <a:noFill/>
        </p:spPr>
      </p:pic>
      <p:pic>
        <p:nvPicPr>
          <p:cNvPr id="21522" name="Picture 18" descr="Immagine 005"/>
          <p:cNvPicPr>
            <a:picLocks noChangeAspect="1" noChangeArrowheads="1"/>
          </p:cNvPicPr>
          <p:nvPr/>
        </p:nvPicPr>
        <p:blipFill>
          <a:blip r:embed="rId9" cstate="print">
            <a:lum bright="6000"/>
          </a:blip>
          <a:srcRect t="3050" r="4448"/>
          <a:stretch>
            <a:fillRect/>
          </a:stretch>
        </p:blipFill>
        <p:spPr bwMode="auto">
          <a:xfrm>
            <a:off x="304800" y="3200400"/>
            <a:ext cx="2438400" cy="16494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228600"/>
            <a:ext cx="9144000" cy="6629400"/>
            <a:chOff x="0" y="144"/>
            <a:chExt cx="5760" cy="4176"/>
          </a:xfrm>
        </p:grpSpPr>
        <p:pic>
          <p:nvPicPr>
            <p:cNvPr id="22531" name="Picture 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8" y="144"/>
              <a:ext cx="594" cy="589"/>
            </a:xfrm>
            <a:prstGeom prst="rect">
              <a:avLst/>
            </a:prstGeom>
            <a:noFill/>
          </p:spPr>
        </p:pic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>
              <a:off x="0" y="3154"/>
              <a:ext cx="5760" cy="1166"/>
              <a:chOff x="0" y="3154"/>
              <a:chExt cx="5760" cy="1166"/>
            </a:xfrm>
          </p:grpSpPr>
          <p:pic>
            <p:nvPicPr>
              <p:cNvPr id="22533" name="Picture 5" descr="fondo pagina logo italtecnica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48000"/>
              </a:blip>
              <a:srcRect/>
              <a:stretch>
                <a:fillRect/>
              </a:stretch>
            </p:blipFill>
            <p:spPr bwMode="auto">
              <a:xfrm>
                <a:off x="0" y="3154"/>
                <a:ext cx="5760" cy="1166"/>
              </a:xfrm>
              <a:prstGeom prst="rect">
                <a:avLst/>
              </a:prstGeom>
              <a:noFill/>
            </p:spPr>
          </p:pic>
          <p:sp>
            <p:nvSpPr>
              <p:cNvPr id="22534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60" y="3984"/>
                <a:ext cx="105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PerspectiveTopLeft"/>
                  <a:lightRig rig="legacyNormal3" dir="r"/>
                </a:scene3d>
                <a:sp3d extrusionH="201600" prstMaterial="legacyMetal">
                  <a:extrusionClr>
                    <a:srgbClr val="FFFFFF"/>
                  </a:extrusionClr>
                </a:sp3d>
              </a:bodyPr>
              <a:lstStyle/>
              <a:p>
                <a:pPr algn="ctr"/>
                <a:r>
                  <a:rPr lang="en-US" sz="2000" kern="10">
                    <a:ln w="9525"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3300">
                            <a:alpha val="37000"/>
                          </a:srgb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  <a:latin typeface="Forte"/>
                  </a:rPr>
                  <a:t>E-Learning</a:t>
                </a:r>
                <a:endParaRPr lang="ru-RU" sz="2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3300">
                          <a:alpha val="37000"/>
                        </a:srgbClr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52400" y="2286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РАЗБОРКА ОБРАТНОГО КЛАПАНА</a:t>
            </a:r>
            <a:endParaRPr lang="en-US" b="1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276600" y="1219200"/>
            <a:ext cx="5257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Если удалить уплотнение клапана, то можно в достаточной мере осмотреть обратный клапан. Входной штуцер можно открутить. При этом с особой осторожностью следует отнестись к пластиковым частям </a:t>
            </a:r>
            <a:r>
              <a:rPr lang="en-US" sz="1400"/>
              <a:t>Brio.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28600" y="3429000"/>
            <a:ext cx="5715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Затем заново соберите обратный клапан и уплотнение клапана</a:t>
            </a:r>
            <a:r>
              <a:rPr lang="en-US" sz="1600"/>
              <a:t>.</a:t>
            </a:r>
            <a:r>
              <a:rPr lang="ru-RU" sz="1600"/>
              <a:t> Очень важно, чтобы магнит устройства занял правильное положение.</a:t>
            </a:r>
            <a:endParaRPr lang="en-US" sz="1600"/>
          </a:p>
          <a:p>
            <a:pPr>
              <a:spcBef>
                <a:spcPct val="50000"/>
              </a:spcBef>
            </a:pPr>
            <a:r>
              <a:rPr lang="ru-RU" sz="1600"/>
              <a:t>Магнит должен подходить к электронной плате</a:t>
            </a:r>
            <a:r>
              <a:rPr lang="en-US" sz="1600"/>
              <a:t>.</a:t>
            </a:r>
          </a:p>
        </p:txBody>
      </p:sp>
      <p:pic>
        <p:nvPicPr>
          <p:cNvPr id="22543" name="Picture 15" descr="Immagine 010"/>
          <p:cNvPicPr>
            <a:picLocks noChangeAspect="1" noChangeArrowheads="1"/>
          </p:cNvPicPr>
          <p:nvPr/>
        </p:nvPicPr>
        <p:blipFill>
          <a:blip r:embed="rId5" cstate="print"/>
          <a:srcRect l="14706" t="13235" r="29411" b="33824"/>
          <a:stretch>
            <a:fillRect/>
          </a:stretch>
        </p:blipFill>
        <p:spPr bwMode="auto">
          <a:xfrm>
            <a:off x="6019800" y="3048000"/>
            <a:ext cx="2895600" cy="1828800"/>
          </a:xfrm>
          <a:prstGeom prst="rect">
            <a:avLst/>
          </a:prstGeom>
          <a:noFill/>
        </p:spPr>
      </p:pic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6400800" y="2819400"/>
            <a:ext cx="381000" cy="9906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5638800" y="2514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FF3300"/>
                </a:solidFill>
              </a:rPr>
              <a:t>МАГНИТ</a:t>
            </a:r>
            <a:endParaRPr lang="en-US" sz="1400" b="1">
              <a:solidFill>
                <a:srgbClr val="FF3300"/>
              </a:solidFill>
            </a:endParaRPr>
          </a:p>
        </p:txBody>
      </p:sp>
      <p:pic>
        <p:nvPicPr>
          <p:cNvPr id="22546" name="Picture 18" descr="Immagine 007"/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/>
          <a:stretch>
            <a:fillRect/>
          </a:stretch>
        </p:blipFill>
        <p:spPr bwMode="auto">
          <a:xfrm>
            <a:off x="304800" y="990600"/>
            <a:ext cx="2901950" cy="19351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5006975"/>
            <a:ext cx="9144000" cy="1851025"/>
            <a:chOff x="0" y="3154"/>
            <a:chExt cx="5760" cy="1166"/>
          </a:xfrm>
        </p:grpSpPr>
        <p:pic>
          <p:nvPicPr>
            <p:cNvPr id="5125" name="Picture 5" descr="fondo pagina logo italtecnic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48000"/>
            </a:blip>
            <a:srcRect/>
            <a:stretch>
              <a:fillRect/>
            </a:stretch>
          </p:blipFill>
          <p:spPr bwMode="auto">
            <a:xfrm>
              <a:off x="0" y="3154"/>
              <a:ext cx="5760" cy="1166"/>
            </a:xfrm>
            <a:prstGeom prst="rect">
              <a:avLst/>
            </a:prstGeom>
            <a:noFill/>
          </p:spPr>
        </p:pic>
        <p:sp>
          <p:nvSpPr>
            <p:cNvPr id="512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560" y="3984"/>
              <a:ext cx="1056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3300">
                          <a:alpha val="37000"/>
                        </a:srgbClr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atin typeface="Forte"/>
                </a:rPr>
                <a:t>E-Learning</a:t>
              </a:r>
              <a:endParaRPr lang="ru-RU" sz="20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3300">
                        <a:alpha val="37000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</a:endParaRPr>
            </a:p>
          </p:txBody>
        </p:sp>
      </p:grpSp>
      <p:pic>
        <p:nvPicPr>
          <p:cNvPr id="5128" name="Picture 8" descr="yellow-warning-sig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4" t="6465" r="12117" b="11111"/>
          <a:stretch>
            <a:fillRect/>
          </a:stretch>
        </p:blipFill>
        <p:spPr bwMode="auto">
          <a:xfrm>
            <a:off x="533400" y="1066800"/>
            <a:ext cx="685800" cy="603250"/>
          </a:xfrm>
          <a:prstGeom prst="rect">
            <a:avLst/>
          </a:prstGeom>
          <a:noFill/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1143000"/>
            <a:ext cx="8382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/>
              <a:t>	</a:t>
            </a:r>
            <a:r>
              <a:rPr lang="ru-RU" b="1"/>
              <a:t>Информация о технике безопасности</a:t>
            </a:r>
            <a:endParaRPr lang="en-GB" u="sng"/>
          </a:p>
          <a:p>
            <a:r>
              <a:rPr lang="ru-RU" u="sng"/>
              <a:t>Все действия, описанные в данном руководстве, должны выполняться только специалистами, осведомленными об опасности работы с высоким электрическим напряжением. </a:t>
            </a:r>
          </a:p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5006975"/>
            <a:ext cx="9144000" cy="1851025"/>
            <a:chOff x="0" y="3154"/>
            <a:chExt cx="5760" cy="1166"/>
          </a:xfrm>
        </p:grpSpPr>
        <p:pic>
          <p:nvPicPr>
            <p:cNvPr id="6149" name="Picture 5" descr="fondo pagina logo italtecnic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48000"/>
            </a:blip>
            <a:srcRect/>
            <a:stretch>
              <a:fillRect/>
            </a:stretch>
          </p:blipFill>
          <p:spPr bwMode="auto">
            <a:xfrm>
              <a:off x="0" y="3154"/>
              <a:ext cx="5760" cy="1166"/>
            </a:xfrm>
            <a:prstGeom prst="rect">
              <a:avLst/>
            </a:prstGeom>
            <a:noFill/>
          </p:spPr>
        </p:pic>
        <p:sp>
          <p:nvSpPr>
            <p:cNvPr id="615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560" y="3984"/>
              <a:ext cx="1056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3300">
                          <a:alpha val="37000"/>
                        </a:srgbClr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atin typeface="Forte"/>
                </a:rPr>
                <a:t>E-Learning</a:t>
              </a:r>
              <a:endParaRPr lang="ru-RU" sz="20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3300">
                        <a:alpha val="37000"/>
                      </a:srgbClr>
                    </a:gs>
                    <a:gs pos="100000">
                      <a:schemeClr val="bg2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УСТРАНЕНИЕ НЕПОЛАДОК</a:t>
            </a:r>
            <a:endParaRPr lang="it-IT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33400" y="2133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cs typeface="Arial" charset="0"/>
              </a:rPr>
              <a:t>·</a:t>
            </a:r>
            <a:r>
              <a:rPr lang="it-IT"/>
              <a:t> </a:t>
            </a:r>
            <a:r>
              <a:rPr lang="uk-UA"/>
              <a:t>ЗАМЕНА </a:t>
            </a:r>
            <a:r>
              <a:rPr lang="ru-RU"/>
              <a:t>ЭЛЕКТРОННОЙ ПЛАТЫ</a:t>
            </a:r>
            <a:endParaRPr lang="it-IT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33400" y="26670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cs typeface="Arial" charset="0"/>
              </a:rPr>
              <a:t>·</a:t>
            </a:r>
            <a:r>
              <a:rPr lang="it-IT"/>
              <a:t> </a:t>
            </a:r>
            <a:r>
              <a:rPr lang="ru-RU"/>
              <a:t>НАСТРОЙКА ДАВЛЕНИЯ ВКЛЮЧЕНИЯ</a:t>
            </a:r>
            <a:endParaRPr lang="it-IT"/>
          </a:p>
        </p:txBody>
      </p:sp>
      <p:sp>
        <p:nvSpPr>
          <p:cNvPr id="6154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34000" y="1752600"/>
            <a:ext cx="685800" cy="152400"/>
          </a:xfrm>
          <a:prstGeom prst="rightArrow">
            <a:avLst>
              <a:gd name="adj1" fmla="val 67704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257800" y="2209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56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34000" y="27432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33400" y="32004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cs typeface="Arial" charset="0"/>
              </a:rPr>
              <a:t>·</a:t>
            </a:r>
            <a:r>
              <a:rPr lang="it-IT"/>
              <a:t> </a:t>
            </a:r>
            <a:r>
              <a:rPr lang="ru-RU"/>
              <a:t>КАЛИБРОВКА СЕНСОРА ПОТОКА</a:t>
            </a:r>
            <a:endParaRPr lang="it-IT"/>
          </a:p>
        </p:txBody>
      </p:sp>
      <p:sp>
        <p:nvSpPr>
          <p:cNvPr id="6158" name="AutoShap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3276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362200" y="3048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5050"/>
                </a:solidFill>
              </a:rPr>
              <a:t>“</a:t>
            </a:r>
            <a:r>
              <a:rPr lang="uk-UA" sz="3200" b="1" u="sng">
                <a:solidFill>
                  <a:srgbClr val="FF5050"/>
                </a:solidFill>
              </a:rPr>
              <a:t>ДОМАШНЯЯ СТ</a:t>
            </a:r>
            <a:r>
              <a:rPr lang="en-US" sz="3200" b="1" u="sng">
                <a:solidFill>
                  <a:srgbClr val="FF5050"/>
                </a:solidFill>
              </a:rPr>
              <a:t>P</a:t>
            </a:r>
            <a:r>
              <a:rPr lang="uk-UA" sz="3200" b="1" u="sng">
                <a:solidFill>
                  <a:srgbClr val="FF5050"/>
                </a:solidFill>
              </a:rPr>
              <a:t>АНИЦА”</a:t>
            </a:r>
            <a:endParaRPr lang="it-IT" sz="3200" b="1" u="sng">
              <a:solidFill>
                <a:srgbClr val="FF5050"/>
              </a:solidFill>
            </a:endParaRPr>
          </a:p>
        </p:txBody>
      </p:sp>
      <p:pic>
        <p:nvPicPr>
          <p:cNvPr id="6161" name="Picture 17" descr="service%20man%20cartoo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429000"/>
            <a:ext cx="2263775" cy="2362200"/>
          </a:xfrm>
          <a:prstGeom prst="rect">
            <a:avLst/>
          </a:prstGeom>
          <a:noFill/>
        </p:spPr>
      </p:pic>
      <p:pic>
        <p:nvPicPr>
          <p:cNvPr id="6163" name="Picture 19" descr="1436_2182_128_exit_log%20out_icon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33400" y="37338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cs typeface="Arial" charset="0"/>
              </a:rPr>
              <a:t>·</a:t>
            </a:r>
            <a:r>
              <a:rPr lang="it-IT"/>
              <a:t> </a:t>
            </a:r>
            <a:r>
              <a:rPr lang="ru-RU"/>
              <a:t>ОЧИСТКА ОБРАТНОГО КЛАПАН</a:t>
            </a:r>
            <a:endParaRPr lang="it-IT"/>
          </a:p>
        </p:txBody>
      </p:sp>
      <p:sp>
        <p:nvSpPr>
          <p:cNvPr id="6165" name="AutoShap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181600" y="38100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670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Устройство включено в сеть электропитания</a:t>
            </a:r>
            <a:r>
              <a:rPr lang="en-US" sz="2400"/>
              <a:t> (</a:t>
            </a:r>
            <a:r>
              <a:rPr lang="ru-RU" sz="2400"/>
              <a:t>горит зеленая лампочка</a:t>
            </a:r>
            <a:r>
              <a:rPr lang="en-US" sz="2400"/>
              <a:t>) ?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/>
              <a:t>ДА</a:t>
            </a:r>
            <a:endParaRPr lang="en-US" sz="2400" b="1" u="sng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3400" y="2667000"/>
            <a:ext cx="81534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/>
              <a:t>НЕТ</a:t>
            </a:r>
            <a:endParaRPr lang="en-US" sz="2400" b="1" u="sng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</a:t>
            </a:r>
            <a:r>
              <a:rPr lang="ru-RU"/>
              <a:t>Проверьте кабель питания и вилку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/>
              <a:t>Проверьте входное напряжение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</a:t>
            </a:r>
            <a:r>
              <a:rPr lang="ru-RU"/>
              <a:t>Проверьте, не повреждена ли электронная плата</a:t>
            </a:r>
            <a:r>
              <a:rPr lang="en-US"/>
              <a:t> (</a:t>
            </a:r>
            <a:r>
              <a:rPr lang="ru-RU"/>
              <a:t>при необходимости замените электронную плату)</a:t>
            </a: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5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371600" y="1752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52600" y="27432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85" name="Group 17"/>
          <p:cNvGrpSpPr>
            <a:grpSpLocks/>
          </p:cNvGrpSpPr>
          <p:nvPr/>
        </p:nvGrpSpPr>
        <p:grpSpPr bwMode="auto">
          <a:xfrm>
            <a:off x="-152400" y="0"/>
            <a:ext cx="9477375" cy="6896100"/>
            <a:chOff x="0" y="144"/>
            <a:chExt cx="5970" cy="4344"/>
          </a:xfrm>
        </p:grpSpPr>
        <p:pic>
          <p:nvPicPr>
            <p:cNvPr id="7181" name="Picture 13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8" y="144"/>
              <a:ext cx="594" cy="589"/>
            </a:xfrm>
            <a:prstGeom prst="rect">
              <a:avLst/>
            </a:prstGeom>
            <a:noFill/>
          </p:spPr>
        </p:pic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>
              <a:off x="0" y="3154"/>
              <a:ext cx="5970" cy="1334"/>
              <a:chOff x="0" y="3154"/>
              <a:chExt cx="5970" cy="1334"/>
            </a:xfrm>
          </p:grpSpPr>
          <p:pic>
            <p:nvPicPr>
              <p:cNvPr id="7183" name="Picture 15" descr="fondo pagina logo italtecnica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48000"/>
              </a:blip>
              <a:srcRect/>
              <a:stretch>
                <a:fillRect/>
              </a:stretch>
            </p:blipFill>
            <p:spPr bwMode="auto">
              <a:xfrm>
                <a:off x="0" y="3154"/>
                <a:ext cx="5760" cy="1166"/>
              </a:xfrm>
              <a:prstGeom prst="rect">
                <a:avLst/>
              </a:prstGeom>
              <a:noFill/>
            </p:spPr>
          </p:pic>
          <p:sp>
            <p:nvSpPr>
              <p:cNvPr id="7184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60" y="3984"/>
                <a:ext cx="1410" cy="50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PerspectiveTopLeft"/>
                  <a:lightRig rig="legacyNormal3" dir="r"/>
                </a:scene3d>
                <a:sp3d extrusionH="201600" prstMaterial="legacyMetal">
                  <a:extrusionClr>
                    <a:srgbClr val="FFFFFF"/>
                  </a:extrusionClr>
                </a:sp3d>
              </a:bodyPr>
              <a:lstStyle/>
              <a:p>
                <a:pPr algn="ctr"/>
                <a:r>
                  <a:rPr lang="ru-RU" sz="2800" kern="10">
                    <a:ln w="9525"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3300">
                            <a:alpha val="37000"/>
                          </a:srgb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rPr>
                  <a:t>Электронное </a:t>
                </a:r>
              </a:p>
              <a:p>
                <a:pPr algn="ctr"/>
                <a:r>
                  <a:rPr lang="ru-RU" sz="2800" kern="10">
                    <a:ln w="9525"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3300">
                            <a:alpha val="37000"/>
                          </a:srgb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rPr>
                  <a:t>обучение</a:t>
                </a:r>
              </a:p>
            </p:txBody>
          </p:sp>
        </p:grpSp>
      </p:grpSp>
      <p:grpSp>
        <p:nvGrpSpPr>
          <p:cNvPr id="7189" name="Group 21"/>
          <p:cNvGrpSpPr>
            <a:grpSpLocks/>
          </p:cNvGrpSpPr>
          <p:nvPr/>
        </p:nvGrpSpPr>
        <p:grpSpPr bwMode="auto">
          <a:xfrm>
            <a:off x="6096000" y="1371600"/>
            <a:ext cx="2438400" cy="2286000"/>
            <a:chOff x="3840" y="864"/>
            <a:chExt cx="1536" cy="1440"/>
          </a:xfrm>
        </p:grpSpPr>
        <p:pic>
          <p:nvPicPr>
            <p:cNvPr id="7186" name="Picture 18" descr="brio-m cop met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267" t="22028" r="52052" b="36723"/>
            <a:stretch>
              <a:fillRect/>
            </a:stretch>
          </p:blipFill>
          <p:spPr bwMode="auto">
            <a:xfrm>
              <a:off x="3840" y="864"/>
              <a:ext cx="1536" cy="1440"/>
            </a:xfrm>
            <a:prstGeom prst="rect">
              <a:avLst/>
            </a:prstGeom>
            <a:noFill/>
          </p:spPr>
        </p:pic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4320" y="1392"/>
              <a:ext cx="144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5791200" y="21336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228600"/>
            <a:ext cx="9144000" cy="6629400"/>
            <a:chOff x="0" y="144"/>
            <a:chExt cx="5760" cy="4176"/>
          </a:xfrm>
        </p:grpSpPr>
        <p:pic>
          <p:nvPicPr>
            <p:cNvPr id="8197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8" y="144"/>
              <a:ext cx="594" cy="589"/>
            </a:xfrm>
            <a:prstGeom prst="rect">
              <a:avLst/>
            </a:prstGeom>
            <a:noFill/>
          </p:spPr>
        </p:pic>
        <p:grpSp>
          <p:nvGrpSpPr>
            <p:cNvPr id="8198" name="Group 6"/>
            <p:cNvGrpSpPr>
              <a:grpSpLocks/>
            </p:cNvGrpSpPr>
            <p:nvPr/>
          </p:nvGrpSpPr>
          <p:grpSpPr bwMode="auto">
            <a:xfrm>
              <a:off x="0" y="3154"/>
              <a:ext cx="5760" cy="1166"/>
              <a:chOff x="0" y="3154"/>
              <a:chExt cx="5760" cy="1166"/>
            </a:xfrm>
          </p:grpSpPr>
          <p:pic>
            <p:nvPicPr>
              <p:cNvPr id="8199" name="Picture 7" descr="fondo pagina logo italtecnica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48000"/>
              </a:blip>
              <a:srcRect/>
              <a:stretch>
                <a:fillRect/>
              </a:stretch>
            </p:blipFill>
            <p:spPr bwMode="auto">
              <a:xfrm>
                <a:off x="0" y="3154"/>
                <a:ext cx="5760" cy="1166"/>
              </a:xfrm>
              <a:prstGeom prst="rect">
                <a:avLst/>
              </a:prstGeom>
              <a:noFill/>
            </p:spPr>
          </p:pic>
          <p:sp>
            <p:nvSpPr>
              <p:cNvPr id="8200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60" y="3984"/>
                <a:ext cx="105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PerspectiveTopLeft"/>
                  <a:lightRig rig="legacyNormal3" dir="r"/>
                </a:scene3d>
                <a:sp3d extrusionH="201600" prstMaterial="legacyMetal">
                  <a:extrusionClr>
                    <a:srgbClr val="FFFFFF"/>
                  </a:extrusionClr>
                </a:sp3d>
              </a:bodyPr>
              <a:lstStyle/>
              <a:p>
                <a:pPr algn="ctr"/>
                <a:r>
                  <a:rPr lang="en-US" sz="2000" kern="10">
                    <a:ln w="9525"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3300">
                            <a:alpha val="37000"/>
                          </a:srgb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  <a:latin typeface="Forte"/>
                  </a:rPr>
                  <a:t>E-Learning</a:t>
                </a:r>
                <a:endParaRPr lang="ru-RU" sz="2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3300">
                          <a:alpha val="37000"/>
                        </a:srgbClr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81000" y="7620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Характер неисправности</a:t>
            </a:r>
            <a:r>
              <a:rPr lang="en-US" sz="2400"/>
              <a:t>?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3340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/>
              <a:t>Насос не включается</a:t>
            </a:r>
            <a:r>
              <a:rPr lang="en-US" sz="2400" b="1" u="sng"/>
              <a:t>!</a:t>
            </a:r>
          </a:p>
        </p:txBody>
      </p:sp>
      <p:sp>
        <p:nvSpPr>
          <p:cNvPr id="8203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67200" y="1676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33400" y="2362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/>
              <a:t>Насос не выключается</a:t>
            </a:r>
            <a:r>
              <a:rPr lang="en-US" sz="2400" b="1" u="sng"/>
              <a:t>!</a:t>
            </a:r>
          </a:p>
        </p:txBody>
      </p:sp>
      <p:sp>
        <p:nvSpPr>
          <p:cNvPr id="8206" name="AutoShap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67200" y="2514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214" name="Picture 22" descr="troubleshooting-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3200400"/>
            <a:ext cx="1828800" cy="2057400"/>
          </a:xfrm>
          <a:prstGeom prst="rect">
            <a:avLst/>
          </a:prstGeom>
          <a:noFill/>
        </p:spPr>
      </p:pic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533400" y="3276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/>
              <a:t>Другое</a:t>
            </a:r>
            <a:r>
              <a:rPr lang="en-US" sz="2400" b="1" u="sng"/>
              <a:t>…</a:t>
            </a:r>
          </a:p>
        </p:txBody>
      </p:sp>
      <p:sp>
        <p:nvSpPr>
          <p:cNvPr id="8216" name="AutoShape 2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057400" y="3429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1" name="Group 25"/>
          <p:cNvGrpSpPr>
            <a:grpSpLocks/>
          </p:cNvGrpSpPr>
          <p:nvPr/>
        </p:nvGrpSpPr>
        <p:grpSpPr bwMode="auto">
          <a:xfrm>
            <a:off x="6553200" y="1676400"/>
            <a:ext cx="2209800" cy="1752600"/>
            <a:chOff x="4128" y="1008"/>
            <a:chExt cx="1392" cy="1104"/>
          </a:xfrm>
        </p:grpSpPr>
        <p:pic>
          <p:nvPicPr>
            <p:cNvPr id="9242" name="Picture 26" descr="brio-m cop me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267" t="26154" r="55679" b="42223"/>
            <a:stretch>
              <a:fillRect/>
            </a:stretch>
          </p:blipFill>
          <p:spPr bwMode="auto">
            <a:xfrm>
              <a:off x="4128" y="1008"/>
              <a:ext cx="1392" cy="1104"/>
            </a:xfrm>
            <a:prstGeom prst="rect">
              <a:avLst/>
            </a:prstGeom>
            <a:noFill/>
          </p:spPr>
        </p:pic>
        <p:sp>
          <p:nvSpPr>
            <p:cNvPr id="9243" name="Oval 27"/>
            <p:cNvSpPr>
              <a:spLocks noChangeArrowheads="1"/>
            </p:cNvSpPr>
            <p:nvPr/>
          </p:nvSpPr>
          <p:spPr bwMode="auto">
            <a:xfrm>
              <a:off x="4704" y="1488"/>
              <a:ext cx="144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4" name="Oval 28"/>
            <p:cNvSpPr>
              <a:spLocks noChangeArrowheads="1"/>
            </p:cNvSpPr>
            <p:nvPr/>
          </p:nvSpPr>
          <p:spPr bwMode="auto">
            <a:xfrm>
              <a:off x="4608" y="1392"/>
              <a:ext cx="144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5" name="Oval 29"/>
            <p:cNvSpPr>
              <a:spLocks noChangeArrowheads="1"/>
            </p:cNvSpPr>
            <p:nvPr/>
          </p:nvSpPr>
          <p:spPr bwMode="auto">
            <a:xfrm>
              <a:off x="4704" y="1488"/>
              <a:ext cx="144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28" name="Group 12"/>
          <p:cNvGrpSpPr>
            <a:grpSpLocks/>
          </p:cNvGrpSpPr>
          <p:nvPr/>
        </p:nvGrpSpPr>
        <p:grpSpPr bwMode="auto">
          <a:xfrm>
            <a:off x="0" y="228600"/>
            <a:ext cx="9144000" cy="6629400"/>
            <a:chOff x="0" y="144"/>
            <a:chExt cx="5760" cy="4176"/>
          </a:xfrm>
        </p:grpSpPr>
        <p:pic>
          <p:nvPicPr>
            <p:cNvPr id="9229" name="Picture 13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8" y="144"/>
              <a:ext cx="594" cy="589"/>
            </a:xfrm>
            <a:prstGeom prst="rect">
              <a:avLst/>
            </a:prstGeom>
            <a:noFill/>
          </p:spPr>
        </p:pic>
        <p:grpSp>
          <p:nvGrpSpPr>
            <p:cNvPr id="9230" name="Group 14"/>
            <p:cNvGrpSpPr>
              <a:grpSpLocks/>
            </p:cNvGrpSpPr>
            <p:nvPr/>
          </p:nvGrpSpPr>
          <p:grpSpPr bwMode="auto">
            <a:xfrm>
              <a:off x="0" y="3154"/>
              <a:ext cx="5760" cy="1166"/>
              <a:chOff x="0" y="3154"/>
              <a:chExt cx="5760" cy="1166"/>
            </a:xfrm>
          </p:grpSpPr>
          <p:pic>
            <p:nvPicPr>
              <p:cNvPr id="9231" name="Picture 15" descr="fondo pagina logo italtecnica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48000"/>
              </a:blip>
              <a:srcRect/>
              <a:stretch>
                <a:fillRect/>
              </a:stretch>
            </p:blipFill>
            <p:spPr bwMode="auto">
              <a:xfrm>
                <a:off x="0" y="3154"/>
                <a:ext cx="5760" cy="1166"/>
              </a:xfrm>
              <a:prstGeom prst="rect">
                <a:avLst/>
              </a:prstGeom>
              <a:noFill/>
            </p:spPr>
          </p:pic>
          <p:sp>
            <p:nvSpPr>
              <p:cNvPr id="9232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60" y="3984"/>
                <a:ext cx="105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PerspectiveTopLeft"/>
                  <a:lightRig rig="legacyNormal3" dir="r"/>
                </a:scene3d>
                <a:sp3d extrusionH="201600" prstMaterial="legacyMetal">
                  <a:extrusionClr>
                    <a:srgbClr val="FFFFFF"/>
                  </a:extrusionClr>
                </a:sp3d>
              </a:bodyPr>
              <a:lstStyle/>
              <a:p>
                <a:pPr algn="ctr"/>
                <a:r>
                  <a:rPr lang="en-US" sz="2000" kern="10">
                    <a:ln w="9525"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3300">
                            <a:alpha val="37000"/>
                          </a:srgb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  <a:latin typeface="Forte"/>
                  </a:rPr>
                  <a:t>E-Learning</a:t>
                </a:r>
                <a:endParaRPr lang="ru-RU" sz="2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3300">
                          <a:alpha val="37000"/>
                        </a:srgbClr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04800" y="5334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Насос не включается</a:t>
            </a:r>
            <a:r>
              <a:rPr lang="en-US" sz="2400"/>
              <a:t>:</a:t>
            </a:r>
            <a:r>
              <a:rPr lang="ru-RU" sz="2400"/>
              <a:t> сообщает ли устройство об ошибке</a:t>
            </a:r>
            <a:r>
              <a:rPr lang="en-US" sz="2400"/>
              <a:t> (</a:t>
            </a:r>
            <a:r>
              <a:rPr lang="ru-RU" sz="2400"/>
              <a:t>горит красная лампочка</a:t>
            </a:r>
            <a:r>
              <a:rPr lang="en-US" sz="2400"/>
              <a:t>) ? 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33400" y="2133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/>
              <a:t>Да</a:t>
            </a:r>
            <a:endParaRPr lang="en-US" sz="2400" b="1" u="sng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533400" y="3200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/>
              <a:t>НЕТ</a:t>
            </a:r>
            <a:endParaRPr lang="en-US"/>
          </a:p>
        </p:txBody>
      </p:sp>
      <p:sp>
        <p:nvSpPr>
          <p:cNvPr id="9236" name="AutoShape 2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676400" y="2286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AutoShap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676400" y="3352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auto">
          <a:xfrm>
            <a:off x="6400800" y="23622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0" y="228600"/>
            <a:ext cx="9144000" cy="6629400"/>
            <a:chOff x="0" y="144"/>
            <a:chExt cx="5760" cy="4176"/>
          </a:xfrm>
        </p:grpSpPr>
        <p:pic>
          <p:nvPicPr>
            <p:cNvPr id="10248" name="Picture 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8" y="144"/>
              <a:ext cx="594" cy="589"/>
            </a:xfrm>
            <a:prstGeom prst="rect">
              <a:avLst/>
            </a:prstGeom>
            <a:noFill/>
          </p:spPr>
        </p:pic>
        <p:grpSp>
          <p:nvGrpSpPr>
            <p:cNvPr id="10249" name="Group 9"/>
            <p:cNvGrpSpPr>
              <a:grpSpLocks/>
            </p:cNvGrpSpPr>
            <p:nvPr/>
          </p:nvGrpSpPr>
          <p:grpSpPr bwMode="auto">
            <a:xfrm>
              <a:off x="0" y="3154"/>
              <a:ext cx="5760" cy="1166"/>
              <a:chOff x="0" y="3154"/>
              <a:chExt cx="5760" cy="1166"/>
            </a:xfrm>
          </p:grpSpPr>
          <p:pic>
            <p:nvPicPr>
              <p:cNvPr id="10250" name="Picture 10" descr="fondo pagina logo italtecnica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48000"/>
              </a:blip>
              <a:srcRect/>
              <a:stretch>
                <a:fillRect/>
              </a:stretch>
            </p:blipFill>
            <p:spPr bwMode="auto">
              <a:xfrm>
                <a:off x="0" y="3154"/>
                <a:ext cx="5760" cy="1166"/>
              </a:xfrm>
              <a:prstGeom prst="rect">
                <a:avLst/>
              </a:prstGeom>
              <a:noFill/>
            </p:spPr>
          </p:pic>
          <p:sp>
            <p:nvSpPr>
              <p:cNvPr id="10251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60" y="3984"/>
                <a:ext cx="105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PerspectiveTopLeft"/>
                  <a:lightRig rig="legacyNormal3" dir="r"/>
                </a:scene3d>
                <a:sp3d extrusionH="201600" prstMaterial="legacyMetal">
                  <a:extrusionClr>
                    <a:srgbClr val="FFFFFF"/>
                  </a:extrusionClr>
                </a:sp3d>
              </a:bodyPr>
              <a:lstStyle/>
              <a:p>
                <a:pPr algn="ctr"/>
                <a:r>
                  <a:rPr lang="en-US" sz="2000" kern="10">
                    <a:ln w="9525"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3300">
                            <a:alpha val="37000"/>
                          </a:srgb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  <a:latin typeface="Forte"/>
                  </a:rPr>
                  <a:t>E-Learning</a:t>
                </a:r>
                <a:endParaRPr lang="ru-RU" sz="2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3300">
                          <a:alpha val="37000"/>
                        </a:srgbClr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04800" y="304800"/>
            <a:ext cx="731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/>
              <a:t>Насос не включается и горит сигнальная лампочка </a:t>
            </a:r>
            <a:r>
              <a:rPr lang="en-US" sz="2400"/>
              <a:t>: </a:t>
            </a:r>
          </a:p>
        </p:txBody>
      </p:sp>
      <p:grpSp>
        <p:nvGrpSpPr>
          <p:cNvPr id="10260" name="Group 20"/>
          <p:cNvGrpSpPr>
            <a:grpSpLocks/>
          </p:cNvGrpSpPr>
          <p:nvPr/>
        </p:nvGrpSpPr>
        <p:grpSpPr bwMode="auto">
          <a:xfrm>
            <a:off x="6553200" y="1600200"/>
            <a:ext cx="2209800" cy="1752600"/>
            <a:chOff x="4128" y="1008"/>
            <a:chExt cx="1392" cy="1104"/>
          </a:xfrm>
        </p:grpSpPr>
        <p:pic>
          <p:nvPicPr>
            <p:cNvPr id="10245" name="Picture 5" descr="brio-m cop met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267" t="26154" r="55679" b="42223"/>
            <a:stretch>
              <a:fillRect/>
            </a:stretch>
          </p:blipFill>
          <p:spPr bwMode="auto">
            <a:xfrm>
              <a:off x="4128" y="1008"/>
              <a:ext cx="1392" cy="1104"/>
            </a:xfrm>
            <a:prstGeom prst="rect">
              <a:avLst/>
            </a:prstGeom>
            <a:noFill/>
          </p:spPr>
        </p:pic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4704" y="1488"/>
              <a:ext cx="144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3" name="Oval 13"/>
            <p:cNvSpPr>
              <a:spLocks noChangeArrowheads="1"/>
            </p:cNvSpPr>
            <p:nvPr/>
          </p:nvSpPr>
          <p:spPr bwMode="auto">
            <a:xfrm>
              <a:off x="4608" y="1392"/>
              <a:ext cx="144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4704" y="1488"/>
              <a:ext cx="144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28600" y="1219200"/>
            <a:ext cx="73152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 </a:t>
            </a:r>
            <a:r>
              <a:rPr lang="ru-RU" sz="1600"/>
              <a:t>Задано слишком высокое значение стартового давления. Выполните регулировку давления.</a:t>
            </a:r>
            <a:endParaRPr lang="en-US" sz="160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  </a:t>
            </a:r>
            <a:r>
              <a:rPr lang="ru-RU" sz="1600"/>
              <a:t>Проверьте двигатель насоса на наличие неполадок </a:t>
            </a:r>
            <a:r>
              <a:rPr lang="en-US" sz="1600"/>
              <a:t>(</a:t>
            </a:r>
            <a:r>
              <a:rPr lang="ru-RU" sz="1600"/>
              <a:t>например, поломка стартового конденсатора или термальной защиты, блокировка ротора и т.д</a:t>
            </a:r>
            <a:r>
              <a:rPr lang="en-US" sz="1600"/>
              <a:t>.)</a:t>
            </a:r>
            <a:r>
              <a:rPr lang="ru-RU" sz="1600"/>
              <a:t>.</a:t>
            </a:r>
            <a:endParaRPr lang="en-US" sz="160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  </a:t>
            </a:r>
            <a:r>
              <a:rPr lang="ru-RU" sz="1600"/>
              <a:t>Проверьте кабель между </a:t>
            </a:r>
            <a:r>
              <a:rPr lang="en-US" sz="1600"/>
              <a:t>Brio</a:t>
            </a:r>
            <a:r>
              <a:rPr lang="ru-RU" sz="1600"/>
              <a:t> и насосом.</a:t>
            </a:r>
            <a:endParaRPr lang="en-US" sz="160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 </a:t>
            </a:r>
            <a:r>
              <a:rPr lang="ru-RU" sz="1600"/>
              <a:t>Если между </a:t>
            </a:r>
            <a:r>
              <a:rPr lang="en-US" sz="1600"/>
              <a:t>Brio </a:t>
            </a:r>
            <a:r>
              <a:rPr lang="ru-RU" sz="1600"/>
              <a:t>и насосом был установлен поплавок, удалите его.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/>
              <a:t> Если устройство работает с глубинным насосом, то проблемы возникают, когда система не работает несколько часов. В этом случае рекомендуется установить небольшой байпас. </a:t>
            </a:r>
          </a:p>
          <a:p>
            <a:pPr>
              <a:spcBef>
                <a:spcPct val="50000"/>
              </a:spcBef>
            </a:pPr>
            <a:r>
              <a:rPr lang="en-US" sz="1600"/>
              <a:t>- </a:t>
            </a:r>
            <a:r>
              <a:rPr lang="ru-RU" sz="1600"/>
              <a:t>Проверьте электронную плату на наличие неполадок</a:t>
            </a:r>
            <a:r>
              <a:rPr lang="en-US" sz="1600"/>
              <a:t> (</a:t>
            </a:r>
            <a:r>
              <a:rPr lang="ru-RU" sz="1600"/>
              <a:t>при необходимости замените плату, следуя этой процедуре</a:t>
            </a:r>
            <a:r>
              <a:rPr lang="en-US" sz="1600"/>
              <a:t>  </a:t>
            </a:r>
            <a:r>
              <a:rPr lang="ru-RU" sz="1600"/>
              <a:t>)</a:t>
            </a: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0257" name="AutoShape 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743200" y="16002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AutoShape 1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181600" y="4038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AutoShap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3600" y="4724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0" y="228600"/>
            <a:ext cx="9144000" cy="6629400"/>
            <a:chOff x="0" y="144"/>
            <a:chExt cx="5760" cy="4176"/>
          </a:xfrm>
        </p:grpSpPr>
        <p:pic>
          <p:nvPicPr>
            <p:cNvPr id="11269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8" y="144"/>
              <a:ext cx="594" cy="589"/>
            </a:xfrm>
            <a:prstGeom prst="rect">
              <a:avLst/>
            </a:prstGeom>
            <a:noFill/>
          </p:spPr>
        </p:pic>
        <p:grpSp>
          <p:nvGrpSpPr>
            <p:cNvPr id="11270" name="Group 6"/>
            <p:cNvGrpSpPr>
              <a:grpSpLocks/>
            </p:cNvGrpSpPr>
            <p:nvPr/>
          </p:nvGrpSpPr>
          <p:grpSpPr bwMode="auto">
            <a:xfrm>
              <a:off x="0" y="3154"/>
              <a:ext cx="5760" cy="1166"/>
              <a:chOff x="0" y="3154"/>
              <a:chExt cx="5760" cy="1166"/>
            </a:xfrm>
          </p:grpSpPr>
          <p:pic>
            <p:nvPicPr>
              <p:cNvPr id="11271" name="Picture 7" descr="fondo pagina logo italtecnica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48000"/>
              </a:blip>
              <a:srcRect/>
              <a:stretch>
                <a:fillRect/>
              </a:stretch>
            </p:blipFill>
            <p:spPr bwMode="auto">
              <a:xfrm>
                <a:off x="0" y="3154"/>
                <a:ext cx="5760" cy="1166"/>
              </a:xfrm>
              <a:prstGeom prst="rect">
                <a:avLst/>
              </a:prstGeom>
              <a:noFill/>
            </p:spPr>
          </p:pic>
          <p:sp>
            <p:nvSpPr>
              <p:cNvPr id="11272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60" y="3984"/>
                <a:ext cx="105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PerspectiveTopLeft"/>
                  <a:lightRig rig="legacyNormal3" dir="r"/>
                </a:scene3d>
                <a:sp3d extrusionH="201600" prstMaterial="legacyMetal">
                  <a:extrusionClr>
                    <a:srgbClr val="FFFFFF"/>
                  </a:extrusionClr>
                </a:sp3d>
              </a:bodyPr>
              <a:lstStyle/>
              <a:p>
                <a:pPr algn="ctr"/>
                <a:r>
                  <a:rPr lang="en-US" sz="2000" kern="10">
                    <a:ln w="9525"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3300">
                            <a:alpha val="37000"/>
                          </a:srgb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  <a:latin typeface="Forte"/>
                  </a:rPr>
                  <a:t>E-Learning</a:t>
                </a:r>
                <a:endParaRPr lang="ru-RU" sz="2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3300">
                          <a:alpha val="37000"/>
                        </a:srgbClr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04800" y="304800"/>
            <a:ext cx="731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Насос не включается и сигнальная лампочка НЕ горит </a:t>
            </a:r>
            <a:r>
              <a:rPr lang="en-US" sz="2400"/>
              <a:t>: </a:t>
            </a:r>
          </a:p>
        </p:txBody>
      </p: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6705600" y="1600200"/>
            <a:ext cx="2209800" cy="1752600"/>
            <a:chOff x="4128" y="1008"/>
            <a:chExt cx="1392" cy="1104"/>
          </a:xfrm>
        </p:grpSpPr>
        <p:pic>
          <p:nvPicPr>
            <p:cNvPr id="11275" name="Picture 11" descr="brio-m cop met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267" t="26154" r="55679" b="42223"/>
            <a:stretch>
              <a:fillRect/>
            </a:stretch>
          </p:blipFill>
          <p:spPr bwMode="auto">
            <a:xfrm>
              <a:off x="4128" y="1008"/>
              <a:ext cx="1392" cy="1104"/>
            </a:xfrm>
            <a:prstGeom prst="rect">
              <a:avLst/>
            </a:prstGeom>
            <a:noFill/>
          </p:spPr>
        </p:pic>
        <p:sp>
          <p:nvSpPr>
            <p:cNvPr id="11277" name="Oval 13"/>
            <p:cNvSpPr>
              <a:spLocks noChangeArrowheads="1"/>
            </p:cNvSpPr>
            <p:nvPr/>
          </p:nvSpPr>
          <p:spPr bwMode="auto">
            <a:xfrm>
              <a:off x="4608" y="1392"/>
              <a:ext cx="144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28600" y="1219200"/>
            <a:ext cx="73152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 </a:t>
            </a:r>
            <a:r>
              <a:rPr lang="ru-RU" sz="1600"/>
              <a:t>Задано слишком низкое стартовое давление. Выполните регулировку давления.</a:t>
            </a:r>
            <a:endParaRPr lang="en-US" sz="1600"/>
          </a:p>
          <a:p>
            <a:pPr>
              <a:spcBef>
                <a:spcPct val="50000"/>
              </a:spcBef>
              <a:buFontTx/>
              <a:buChar char="-"/>
            </a:pPr>
            <a:endParaRPr lang="en-US" sz="1600"/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/>
              <a:t>Если обратный клапан был установлен непосредственно до или после </a:t>
            </a:r>
            <a:r>
              <a:rPr lang="en-US" sz="1600"/>
              <a:t>Brio</a:t>
            </a:r>
            <a:r>
              <a:rPr lang="ru-RU" sz="1600"/>
              <a:t>, рекомендуется его  убрать. Обратитесь к данному примеру. </a:t>
            </a:r>
            <a:r>
              <a:rPr lang="uk-UA" sz="1600"/>
              <a:t> </a:t>
            </a:r>
            <a:endParaRPr lang="en-US" sz="160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 </a:t>
            </a:r>
            <a:r>
              <a:rPr lang="ru-RU" sz="1600"/>
              <a:t>Проверьте электронную плату на наличие неполадок </a:t>
            </a:r>
            <a:r>
              <a:rPr lang="en-US" sz="1600"/>
              <a:t>(</a:t>
            </a:r>
            <a:r>
              <a:rPr lang="ru-RU" sz="1600"/>
              <a:t>при необходимости замените плату, следуя этой процедуре</a:t>
            </a:r>
            <a:r>
              <a:rPr lang="en-US" sz="1600"/>
              <a:t>)</a:t>
            </a:r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1284" name="AutoShape 2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29400" y="2590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6" name="AutoShape 2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315200" y="1295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7" name="AutoShape 2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172200" y="31242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 r="9634"/>
          <a:stretch>
            <a:fillRect/>
          </a:stretch>
        </p:blipFill>
        <p:spPr bwMode="auto">
          <a:xfrm>
            <a:off x="152400" y="609600"/>
            <a:ext cx="2590800" cy="2589213"/>
          </a:xfrm>
          <a:prstGeom prst="rect">
            <a:avLst/>
          </a:prstGeom>
          <a:noFill/>
        </p:spPr>
      </p:pic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0" y="228600"/>
            <a:ext cx="9144000" cy="6629400"/>
            <a:chOff x="0" y="144"/>
            <a:chExt cx="5760" cy="4176"/>
          </a:xfrm>
        </p:grpSpPr>
        <p:pic>
          <p:nvPicPr>
            <p:cNvPr id="12294" name="Picture 6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8" y="144"/>
              <a:ext cx="594" cy="589"/>
            </a:xfrm>
            <a:prstGeom prst="rect">
              <a:avLst/>
            </a:prstGeom>
            <a:noFill/>
          </p:spPr>
        </p:pic>
        <p:grpSp>
          <p:nvGrpSpPr>
            <p:cNvPr id="12295" name="Group 7"/>
            <p:cNvGrpSpPr>
              <a:grpSpLocks/>
            </p:cNvGrpSpPr>
            <p:nvPr/>
          </p:nvGrpSpPr>
          <p:grpSpPr bwMode="auto">
            <a:xfrm>
              <a:off x="0" y="3154"/>
              <a:ext cx="5760" cy="1166"/>
              <a:chOff x="0" y="3154"/>
              <a:chExt cx="5760" cy="1166"/>
            </a:xfrm>
          </p:grpSpPr>
          <p:pic>
            <p:nvPicPr>
              <p:cNvPr id="12296" name="Picture 8" descr="fondo pagina logo italtecnica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48000"/>
              </a:blip>
              <a:srcRect/>
              <a:stretch>
                <a:fillRect/>
              </a:stretch>
            </p:blipFill>
            <p:spPr bwMode="auto">
              <a:xfrm>
                <a:off x="0" y="3154"/>
                <a:ext cx="5760" cy="1166"/>
              </a:xfrm>
              <a:prstGeom prst="rect">
                <a:avLst/>
              </a:prstGeom>
              <a:noFill/>
            </p:spPr>
          </p:pic>
          <p:sp>
            <p:nvSpPr>
              <p:cNvPr id="12297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60" y="3984"/>
                <a:ext cx="105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PerspectiveTopLeft"/>
                  <a:lightRig rig="legacyNormal3" dir="r"/>
                </a:scene3d>
                <a:sp3d extrusionH="201600" prstMaterial="legacyMetal">
                  <a:extrusionClr>
                    <a:srgbClr val="FFFFFF"/>
                  </a:extrusionClr>
                </a:sp3d>
              </a:bodyPr>
              <a:lstStyle/>
              <a:p>
                <a:pPr algn="ctr"/>
                <a:r>
                  <a:rPr lang="en-US" sz="2000" kern="10">
                    <a:ln w="9525"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3300">
                            <a:alpha val="37000"/>
                          </a:srgb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  <a:latin typeface="Forte"/>
                  </a:rPr>
                  <a:t>E-Learning</a:t>
                </a:r>
                <a:endParaRPr lang="ru-RU" sz="2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3300">
                          <a:alpha val="37000"/>
                        </a:srgbClr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819400" y="685800"/>
            <a:ext cx="54102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1) </a:t>
            </a:r>
            <a:r>
              <a:rPr lang="ru-RU"/>
              <a:t>Никогда не устанавливайте обратный клапан между насосом и </a:t>
            </a:r>
            <a:r>
              <a:rPr lang="en-US"/>
              <a:t>Brio.</a:t>
            </a:r>
          </a:p>
          <a:p>
            <a:pPr>
              <a:spcBef>
                <a:spcPct val="50000"/>
              </a:spcBef>
            </a:pPr>
            <a:r>
              <a:rPr lang="en-US"/>
              <a:t>2) </a:t>
            </a:r>
            <a:r>
              <a:rPr lang="ru-RU"/>
              <a:t>Никогда не устанавливайте обратный клапан на выходе из </a:t>
            </a:r>
            <a:r>
              <a:rPr lang="en-US"/>
              <a:t>Brio.</a:t>
            </a: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981200"/>
            <a:ext cx="2217738" cy="3876675"/>
          </a:xfrm>
          <a:prstGeom prst="rect">
            <a:avLst/>
          </a:prstGeom>
          <a:noFill/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28600" y="3810000"/>
            <a:ext cx="6400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3) </a:t>
            </a:r>
            <a:r>
              <a:rPr lang="ru-RU"/>
              <a:t>Когда </a:t>
            </a:r>
            <a:r>
              <a:rPr lang="en-US"/>
              <a:t>Brio</a:t>
            </a:r>
            <a:r>
              <a:rPr lang="ru-RU"/>
              <a:t> установлен в системе с глубинным насосом, разрешается устанавливать обратный клапан на расстоянии</a:t>
            </a:r>
            <a:r>
              <a:rPr lang="en-US"/>
              <a:t> &gt; 3</a:t>
            </a:r>
            <a:r>
              <a:rPr lang="ru-RU"/>
              <a:t> м</a:t>
            </a:r>
            <a:r>
              <a:rPr lang="en-US"/>
              <a:t> </a:t>
            </a:r>
            <a:r>
              <a:rPr lang="ru-RU"/>
              <a:t>от </a:t>
            </a:r>
            <a:r>
              <a:rPr lang="en-US"/>
              <a:t>Brio.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52400" y="1524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УСТАНОВКА ОБРАТНЫХ КЛАПАНОВ</a:t>
            </a:r>
            <a:endParaRPr lang="it-IT" b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</TotalTime>
  <Words>1010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Struttura predefinita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ushakova.e</cp:lastModifiedBy>
  <cp:revision>128</cp:revision>
  <cp:lastPrinted>1601-01-01T00:00:00Z</cp:lastPrinted>
  <dcterms:created xsi:type="dcterms:W3CDTF">1601-01-01T00:00:00Z</dcterms:created>
  <dcterms:modified xsi:type="dcterms:W3CDTF">2015-02-11T07:50:57Z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